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58" r:id="rId5"/>
    <p:sldId id="259" r:id="rId6"/>
    <p:sldId id="276" r:id="rId7"/>
    <p:sldId id="260" r:id="rId8"/>
    <p:sldId id="261" r:id="rId9"/>
    <p:sldId id="262" r:id="rId10"/>
    <p:sldId id="263" r:id="rId11"/>
    <p:sldId id="264" r:id="rId12"/>
    <p:sldId id="265" r:id="rId13"/>
    <p:sldId id="277" r:id="rId14"/>
    <p:sldId id="266" r:id="rId15"/>
    <p:sldId id="267" r:id="rId16"/>
    <p:sldId id="268" r:id="rId17"/>
    <p:sldId id="269" r:id="rId18"/>
    <p:sldId id="278" r:id="rId19"/>
    <p:sldId id="270" r:id="rId20"/>
    <p:sldId id="271" r:id="rId21"/>
    <p:sldId id="272" r:id="rId22"/>
    <p:sldId id="273" r:id="rId23"/>
    <p:sldId id="274" r:id="rId24"/>
    <p:sldId id="275" r:id="rId25"/>
    <p:sldId id="279" r:id="rId26"/>
  </p:sldIdLst>
  <p:sldSz cx="6858000" cy="9144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2347" y="139"/>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3/29/2021</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01.03.19\ЗЕЛЕНЫЙ ОГОНЕК\ЗЕЛЕНЫЙ ОГОНЕК - 2021\ПЕДАГОГИ\ИГРА-ХОДИЛКА.jpg"/>
          <p:cNvPicPr>
            <a:picLocks noChangeAspect="1" noChangeArrowheads="1"/>
          </p:cNvPicPr>
          <p:nvPr/>
        </p:nvPicPr>
        <p:blipFill>
          <a:blip r:embed="rId2" cstate="print"/>
          <a:srcRect/>
          <a:stretch>
            <a:fillRect/>
          </a:stretch>
        </p:blipFill>
        <p:spPr bwMode="auto">
          <a:xfrm>
            <a:off x="3810000" y="6781800"/>
            <a:ext cx="2850586" cy="2022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D:\01.03.19\ЗЕЛЕНЫЙ ОГОНЕК\ЗЕЛЕНЫЙ ОГОНЕК - 2021\ПЕДАГОГИ\банер 2.jpg"/>
          <p:cNvPicPr>
            <a:picLocks noChangeAspect="1" noChangeArrowheads="1"/>
          </p:cNvPicPr>
          <p:nvPr/>
        </p:nvPicPr>
        <p:blipFill>
          <a:blip r:embed="rId3" cstate="print"/>
          <a:srcRect/>
          <a:stretch>
            <a:fillRect/>
          </a:stretch>
        </p:blipFill>
        <p:spPr bwMode="auto">
          <a:xfrm>
            <a:off x="2057400" y="4724400"/>
            <a:ext cx="2667000" cy="2325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D:\01.03.19\ЗЕЛЕНЫЙ ОГОНЕК\ЗЕЛЕНЫЙ ОГОНЕК - 2021\ПЕДАГОГИ\баннер 1.JPG"/>
          <p:cNvPicPr>
            <a:picLocks noChangeAspect="1" noChangeArrowheads="1"/>
          </p:cNvPicPr>
          <p:nvPr/>
        </p:nvPicPr>
        <p:blipFill>
          <a:blip r:embed="rId4"/>
          <a:srcRect/>
          <a:stretch>
            <a:fillRect/>
          </a:stretch>
        </p:blipFill>
        <p:spPr bwMode="auto">
          <a:xfrm>
            <a:off x="304800" y="2971800"/>
            <a:ext cx="2867276" cy="2150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457201" y="457200"/>
            <a:ext cx="6172200" cy="2062103"/>
          </a:xfrm>
          <a:prstGeom prst="rect">
            <a:avLst/>
          </a:prstGeom>
          <a:noFill/>
        </p:spPr>
        <p:txBody>
          <a:bodyPr wrap="square" rtlCol="0">
            <a:spAutoFit/>
          </a:bodyPr>
          <a:lstStyle/>
          <a:p>
            <a:pPr algn="ctr"/>
            <a:r>
              <a:rPr lang="ru-RU" sz="3200" b="1" dirty="0" smtClean="0">
                <a:solidFill>
                  <a:srgbClr val="C00000"/>
                </a:solidFill>
                <a:latin typeface="Monotype Corsiva" pitchFamily="66" charset="0"/>
              </a:rPr>
              <a:t>КАРТОТЕКА </a:t>
            </a:r>
          </a:p>
          <a:p>
            <a:pPr algn="ctr"/>
            <a:r>
              <a:rPr lang="ru-RU" sz="3200" b="1" dirty="0" smtClean="0">
                <a:solidFill>
                  <a:srgbClr val="C00000"/>
                </a:solidFill>
                <a:latin typeface="Monotype Corsiva" pitchFamily="66" charset="0"/>
              </a:rPr>
              <a:t>НАПОЛЬНЫХ ПОДВИЖНЫХ ИГР</a:t>
            </a:r>
          </a:p>
          <a:p>
            <a:pPr algn="ctr"/>
            <a:r>
              <a:rPr lang="ru-RU" sz="3200" b="1" dirty="0" smtClean="0">
                <a:solidFill>
                  <a:srgbClr val="C00000"/>
                </a:solidFill>
                <a:latin typeface="Monotype Corsiva" pitchFamily="66" charset="0"/>
              </a:rPr>
              <a:t>ПО ОБУЧЕНИЮ ДОШКОЛЬНИКОВ  ПДД</a:t>
            </a:r>
            <a:endParaRPr lang="ru-RU" sz="3200" b="1" dirty="0">
              <a:solidFill>
                <a:srgbClr val="C00000"/>
              </a:solidFill>
              <a:latin typeface="Monotype Corsiva" pitchFamily="66" charset="0"/>
            </a:endParaRPr>
          </a:p>
        </p:txBody>
      </p:sp>
      <p:sp>
        <p:nvSpPr>
          <p:cNvPr id="6" name="TextBox 5"/>
          <p:cNvSpPr txBox="1"/>
          <p:nvPr/>
        </p:nvSpPr>
        <p:spPr>
          <a:xfrm>
            <a:off x="3352800" y="3352800"/>
            <a:ext cx="3200400" cy="1200329"/>
          </a:xfrm>
          <a:prstGeom prst="rect">
            <a:avLst/>
          </a:prstGeom>
          <a:noFill/>
        </p:spPr>
        <p:txBody>
          <a:bodyPr wrap="square" rtlCol="0">
            <a:spAutoFit/>
          </a:bodyPr>
          <a:lstStyle/>
          <a:p>
            <a:pPr algn="ctr"/>
            <a:r>
              <a:rPr lang="ru-RU" sz="2400" b="1" dirty="0" smtClean="0">
                <a:solidFill>
                  <a:srgbClr val="C00000"/>
                </a:solidFill>
                <a:latin typeface="Monotype Corsiva" pitchFamily="66" charset="0"/>
              </a:rPr>
              <a:t>МБДОУ «ДЕТСКИЙ САД «СВЕТЛЯЧОК Г.СТРОИТЕЛЬ»</a:t>
            </a:r>
            <a:endParaRPr lang="ru-RU" sz="2400" b="1" dirty="0">
              <a:solidFill>
                <a:srgbClr val="C00000"/>
              </a:solidFill>
              <a:latin typeface="Monotype Corsiva" pitchFamily="66" charset="0"/>
            </a:endParaRPr>
          </a:p>
        </p:txBody>
      </p:sp>
      <p:pic>
        <p:nvPicPr>
          <p:cNvPr id="7" name="Picture 2" descr="C:\Users\Admin\Desktop\85953903.jpg"/>
          <p:cNvPicPr>
            <a:picLocks noChangeAspect="1" noChangeArrowheads="1"/>
          </p:cNvPicPr>
          <p:nvPr/>
        </p:nvPicPr>
        <p:blipFill>
          <a:blip r:embed="rId5" cstate="print"/>
          <a:srcRect r="1836"/>
          <a:stretch>
            <a:fillRect/>
          </a:stretch>
        </p:blipFill>
        <p:spPr bwMode="auto">
          <a:xfrm>
            <a:off x="152400" y="7391400"/>
            <a:ext cx="1676400" cy="164931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68580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«Умный светофор»</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Цель: </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закрепить название трех цветов светофора, красный, желтый, зеленый, закреплять начальные знание ПДД, развивать память, мелкую моторику, речь, внимание.</a:t>
            </a:r>
            <a:endPar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Оборудование:</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игровое поле №1, цветные кружки (красный, зеленый, желтый), игровая</a:t>
            </a:r>
            <a:r>
              <a:rPr kumimoji="0" lang="ru-RU" b="0" i="1" u="none" strike="noStrike" cap="none" normalizeH="0" dirty="0" smtClean="0">
                <a:ln>
                  <a:noFill/>
                </a:ln>
                <a:solidFill>
                  <a:schemeClr val="tx1"/>
                </a:solidFill>
                <a:effectLst/>
                <a:latin typeface="Monotype Corsiva" pitchFamily="66" charset="0"/>
                <a:ea typeface="Times New Roman" pitchFamily="18" charset="0"/>
                <a:cs typeface="Times New Roman" pitchFamily="18" charset="0"/>
              </a:rPr>
              <a:t> </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карточка.</a:t>
            </a:r>
            <a:endPar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Ход игры: </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Воспитатель раскладывает игровое поле и при помощи игровой- карточки прячет два или один сигнал светофора. Рядом с игровым полем располагает цветные круги. Задача детей подобрать нужный круг и положить ее на светофор там, где он должен быть.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«Дорожные знаки»</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Цель</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продолжать знакомить детей с дорожными знаками. Развивать память, мышление, речь.</a:t>
            </a:r>
            <a:endPar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Оборудование</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игровое поле №1, карточки «Дорожные знаки».</a:t>
            </a:r>
            <a:endPar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Ход игры:</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в верхней части игрового поля нарисованы дорожные знаки.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Задача ребенка выложить над игровым полем карточки с дорожными знаками в той же последовательности.</a:t>
            </a:r>
            <a:endPar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Затем воспитатель может менять,  выложенную детьми, последовательность, а дети в свою очередь находят ошибку.</a:t>
            </a:r>
            <a:endPar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C:\Users\Admin\Desktop\85953903.jpg"/>
          <p:cNvPicPr>
            <a:picLocks noChangeAspect="1" noChangeArrowheads="1"/>
          </p:cNvPicPr>
          <p:nvPr/>
        </p:nvPicPr>
        <p:blipFill>
          <a:blip r:embed="rId2" cstate="print"/>
          <a:srcRect r="1836"/>
          <a:stretch>
            <a:fillRect/>
          </a:stretch>
        </p:blipFill>
        <p:spPr bwMode="auto">
          <a:xfrm>
            <a:off x="304800" y="7315200"/>
            <a:ext cx="1549027" cy="1524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6858000" cy="166507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b="1" i="1" dirty="0" smtClean="0"/>
              <a:t>«</a:t>
            </a:r>
            <a:r>
              <a:rPr lang="ru-RU" sz="1600" b="1" i="1" dirty="0" smtClean="0">
                <a:latin typeface="Monotype Corsiva" pitchFamily="66" charset="0"/>
              </a:rPr>
              <a:t>Дорожные знаки»</a:t>
            </a:r>
            <a:endParaRPr lang="ru-RU" sz="1600" dirty="0" smtClean="0">
              <a:latin typeface="Monotype Corsiva" pitchFamily="66" charset="0"/>
            </a:endParaRPr>
          </a:p>
          <a:p>
            <a:pPr algn="ctr"/>
            <a:r>
              <a:rPr lang="ru-RU" sz="1600" b="1" i="1" dirty="0" smtClean="0">
                <a:latin typeface="Monotype Corsiva" pitchFamily="66" charset="0"/>
              </a:rPr>
              <a:t>Цель</a:t>
            </a:r>
            <a:r>
              <a:rPr lang="ru-RU" sz="1600" i="1" dirty="0" smtClean="0">
                <a:latin typeface="Monotype Corsiva" pitchFamily="66" charset="0"/>
              </a:rPr>
              <a:t>: закрепить знания о дорожных знаках. Развивать память, мышление, речь.</a:t>
            </a:r>
            <a:endParaRPr lang="ru-RU" sz="1600" dirty="0" smtClean="0">
              <a:latin typeface="Monotype Corsiva" pitchFamily="66" charset="0"/>
            </a:endParaRPr>
          </a:p>
          <a:p>
            <a:pPr algn="ctr"/>
            <a:r>
              <a:rPr lang="ru-RU" sz="1600" b="1" i="1" dirty="0" smtClean="0">
                <a:latin typeface="Monotype Corsiva" pitchFamily="66" charset="0"/>
              </a:rPr>
              <a:t>Оборудование</a:t>
            </a:r>
            <a:r>
              <a:rPr lang="ru-RU" sz="1600" i="1" dirty="0" smtClean="0">
                <a:latin typeface="Monotype Corsiva" pitchFamily="66" charset="0"/>
              </a:rPr>
              <a:t>: игровое поле №1, игральные карточки.</a:t>
            </a:r>
            <a:endParaRPr lang="ru-RU" sz="1600" dirty="0" smtClean="0">
              <a:latin typeface="Monotype Corsiva" pitchFamily="66" charset="0"/>
            </a:endParaRPr>
          </a:p>
          <a:p>
            <a:pPr algn="ctr"/>
            <a:r>
              <a:rPr lang="ru-RU" sz="1600" b="1" i="1" dirty="0" smtClean="0">
                <a:latin typeface="Monotype Corsiva" pitchFamily="66" charset="0"/>
              </a:rPr>
              <a:t>Ход игры:</a:t>
            </a:r>
            <a:r>
              <a:rPr lang="ru-RU" sz="1600" i="1" dirty="0" smtClean="0">
                <a:latin typeface="Monotype Corsiva" pitchFamily="66" charset="0"/>
              </a:rPr>
              <a:t> </a:t>
            </a:r>
            <a:endParaRPr lang="ru-RU" sz="1600" dirty="0" smtClean="0">
              <a:latin typeface="Monotype Corsiva" pitchFamily="66" charset="0"/>
            </a:endParaRPr>
          </a:p>
          <a:p>
            <a:pPr algn="ctr"/>
            <a:r>
              <a:rPr lang="ru-RU" sz="1600" b="1" i="1" dirty="0" smtClean="0">
                <a:latin typeface="Monotype Corsiva" pitchFamily="66" charset="0"/>
              </a:rPr>
              <a:t>1 вариант: </a:t>
            </a:r>
            <a:r>
              <a:rPr lang="ru-RU" sz="1600" i="1" dirty="0" smtClean="0">
                <a:latin typeface="Monotype Corsiva" pitchFamily="66" charset="0"/>
              </a:rPr>
              <a:t>верхний ряд, знаков на игровом поле закрываются белыми непрозрачными карточками. Воспитатель называет один из дорожных знаков, изображенный в этом ряду, дети (ребенок) по памяти, определяют, где находиться этот знак (поднимает белую карточку, убеждается в правильности ответа);</a:t>
            </a:r>
            <a:endParaRPr lang="ru-RU" sz="1600" dirty="0" smtClean="0">
              <a:latin typeface="Monotype Corsiva" pitchFamily="66" charset="0"/>
            </a:endParaRPr>
          </a:p>
          <a:p>
            <a:pPr algn="ctr"/>
            <a:r>
              <a:rPr lang="ru-RU" sz="1600" b="1" i="1" dirty="0" smtClean="0">
                <a:latin typeface="Monotype Corsiva" pitchFamily="66" charset="0"/>
              </a:rPr>
              <a:t>2 вариант</a:t>
            </a:r>
            <a:r>
              <a:rPr lang="ru-RU" sz="1600" i="1" dirty="0" smtClean="0">
                <a:latin typeface="Monotype Corsiva" pitchFamily="66" charset="0"/>
              </a:rPr>
              <a:t>: Воспитатель читает загадки про дорожные знаки, дети не называют отгадку, а становятся на «окошко»  с правильным ответом. Главное правило, не произносить  вслух ответ. </a:t>
            </a:r>
            <a:endParaRPr lang="ru-RU" sz="1600" dirty="0" smtClean="0">
              <a:latin typeface="Monotype Corsiva" pitchFamily="66" charset="0"/>
            </a:endParaRPr>
          </a:p>
          <a:p>
            <a:pPr algn="ctr"/>
            <a:r>
              <a:rPr lang="ru-RU" sz="1600" i="1" dirty="0" smtClean="0">
                <a:latin typeface="Monotype Corsiva" pitchFamily="66" charset="0"/>
              </a:rPr>
              <a:t>ЗАГАДКИ </a:t>
            </a:r>
            <a:endParaRPr lang="ru-RU" sz="1600" dirty="0" smtClean="0">
              <a:latin typeface="Monotype Corsiva" pitchFamily="66" charset="0"/>
            </a:endParaRPr>
          </a:p>
          <a:p>
            <a:pPr algn="ctr"/>
            <a:r>
              <a:rPr lang="ru-RU" sz="1600" i="1" dirty="0" smtClean="0">
                <a:latin typeface="Monotype Corsiva" pitchFamily="66" charset="0"/>
              </a:rPr>
              <a:t>Эй, водитель осторожно!</a:t>
            </a:r>
            <a:endParaRPr lang="ru-RU" sz="1600" dirty="0" smtClean="0">
              <a:latin typeface="Monotype Corsiva" pitchFamily="66" charset="0"/>
            </a:endParaRPr>
          </a:p>
          <a:p>
            <a:pPr algn="ctr"/>
            <a:r>
              <a:rPr lang="ru-RU" sz="1600" i="1" dirty="0" smtClean="0">
                <a:latin typeface="Monotype Corsiva" pitchFamily="66" charset="0"/>
              </a:rPr>
              <a:t>Ехать быстро невозможно.</a:t>
            </a:r>
            <a:endParaRPr lang="ru-RU" sz="1600" dirty="0" smtClean="0">
              <a:latin typeface="Monotype Corsiva" pitchFamily="66" charset="0"/>
            </a:endParaRPr>
          </a:p>
          <a:p>
            <a:pPr algn="ctr"/>
            <a:r>
              <a:rPr lang="ru-RU" sz="1600" i="1" dirty="0" smtClean="0">
                <a:latin typeface="Monotype Corsiva" pitchFamily="66" charset="0"/>
              </a:rPr>
              <a:t>Знают люди все на свете-</a:t>
            </a:r>
            <a:endParaRPr lang="ru-RU" sz="1600" dirty="0" smtClean="0">
              <a:latin typeface="Monotype Corsiva" pitchFamily="66" charset="0"/>
            </a:endParaRPr>
          </a:p>
          <a:p>
            <a:pPr algn="ctr"/>
            <a:r>
              <a:rPr lang="ru-RU" sz="1600" i="1" dirty="0" smtClean="0">
                <a:latin typeface="Monotype Corsiva" pitchFamily="66" charset="0"/>
              </a:rPr>
              <a:t>                         В этом месте ходят….дети!                   </a:t>
            </a:r>
            <a:r>
              <a:rPr lang="ru-RU" sz="1600" b="1" i="1" dirty="0" smtClean="0">
                <a:latin typeface="Monotype Corsiva" pitchFamily="66" charset="0"/>
              </a:rPr>
              <a:t>  (Знак «Внимание Дети»)</a:t>
            </a:r>
            <a:endParaRPr lang="ru-RU" sz="1600" b="1" dirty="0" smtClean="0">
              <a:latin typeface="Monotype Corsiva" pitchFamily="66" charset="0"/>
            </a:endParaRPr>
          </a:p>
          <a:p>
            <a:pPr algn="ctr"/>
            <a:r>
              <a:rPr lang="ru-RU" sz="1600" i="1" dirty="0" smtClean="0">
                <a:latin typeface="Monotype Corsiva" pitchFamily="66" charset="0"/>
              </a:rPr>
              <a:t> Этой зебры на дороге</a:t>
            </a:r>
            <a:endParaRPr lang="ru-RU" sz="1600" dirty="0" smtClean="0">
              <a:latin typeface="Monotype Corsiva" pitchFamily="66" charset="0"/>
            </a:endParaRPr>
          </a:p>
          <a:p>
            <a:pPr algn="ctr"/>
            <a:r>
              <a:rPr lang="ru-RU" sz="1600" i="1" dirty="0" smtClean="0">
                <a:latin typeface="Monotype Corsiva" pitchFamily="66" charset="0"/>
              </a:rPr>
              <a:t>Я нисколько не боюсь</a:t>
            </a:r>
            <a:endParaRPr lang="ru-RU" sz="1600" dirty="0" smtClean="0">
              <a:latin typeface="Monotype Corsiva" pitchFamily="66" charset="0"/>
            </a:endParaRPr>
          </a:p>
          <a:p>
            <a:pPr algn="ctr"/>
            <a:r>
              <a:rPr lang="ru-RU" sz="1600" i="1" dirty="0" smtClean="0">
                <a:latin typeface="Monotype Corsiva" pitchFamily="66" charset="0"/>
              </a:rPr>
              <a:t>Если все вокруг в порядке,</a:t>
            </a:r>
            <a:endParaRPr lang="ru-RU" sz="1600" dirty="0" smtClean="0">
              <a:latin typeface="Monotype Corsiva" pitchFamily="66" charset="0"/>
            </a:endParaRPr>
          </a:p>
          <a:p>
            <a:pPr algn="ctr"/>
            <a:r>
              <a:rPr lang="ru-RU" sz="1600" i="1" dirty="0" smtClean="0">
                <a:latin typeface="Monotype Corsiva" pitchFamily="66" charset="0"/>
              </a:rPr>
              <a:t>По полоскам в путь пущусь.        </a:t>
            </a:r>
            <a:r>
              <a:rPr lang="ru-RU" sz="1600" b="1" i="1" dirty="0" smtClean="0">
                <a:latin typeface="Monotype Corsiva" pitchFamily="66" charset="0"/>
              </a:rPr>
              <a:t>(Знак «Пешеходный переход»)</a:t>
            </a:r>
            <a:endParaRPr lang="ru-RU" sz="1600" b="1" dirty="0" smtClean="0">
              <a:latin typeface="Monotype Corsiva" pitchFamily="66" charset="0"/>
            </a:endParaRPr>
          </a:p>
          <a:p>
            <a:pPr algn="ctr"/>
            <a:r>
              <a:rPr lang="ru-RU" sz="1600" i="1" dirty="0" smtClean="0">
                <a:latin typeface="Monotype Corsiva" pitchFamily="66" charset="0"/>
              </a:rPr>
              <a:t>Под этим знаком, как ни странно,</a:t>
            </a:r>
            <a:br>
              <a:rPr lang="ru-RU" sz="1600" i="1" dirty="0" smtClean="0">
                <a:latin typeface="Monotype Corsiva" pitchFamily="66" charset="0"/>
              </a:rPr>
            </a:br>
            <a:r>
              <a:rPr lang="ru-RU" sz="1600" i="1" dirty="0" smtClean="0">
                <a:latin typeface="Monotype Corsiva" pitchFamily="66" charset="0"/>
              </a:rPr>
              <a:t>Все ждут чего-то постоянно.</a:t>
            </a:r>
            <a:br>
              <a:rPr lang="ru-RU" sz="1600" i="1" dirty="0" smtClean="0">
                <a:latin typeface="Monotype Corsiva" pitchFamily="66" charset="0"/>
              </a:rPr>
            </a:br>
            <a:r>
              <a:rPr lang="ru-RU" sz="1600" i="1" dirty="0" smtClean="0">
                <a:latin typeface="Monotype Corsiva" pitchFamily="66" charset="0"/>
              </a:rPr>
              <a:t>Кто-то сидя, кто-то стоя…</a:t>
            </a:r>
            <a:br>
              <a:rPr lang="ru-RU" sz="1600" i="1" dirty="0" smtClean="0">
                <a:latin typeface="Monotype Corsiva" pitchFamily="66" charset="0"/>
              </a:rPr>
            </a:br>
            <a:r>
              <a:rPr lang="ru-RU" sz="1600" i="1" dirty="0" smtClean="0">
                <a:latin typeface="Monotype Corsiva" pitchFamily="66" charset="0"/>
              </a:rPr>
              <a:t>Что за место здесь такое?              </a:t>
            </a:r>
            <a:r>
              <a:rPr lang="ru-RU" sz="1600" b="1" i="1" dirty="0" smtClean="0">
                <a:latin typeface="Monotype Corsiva" pitchFamily="66" charset="0"/>
              </a:rPr>
              <a:t>(Место остановки автобуса)</a:t>
            </a:r>
            <a:endParaRPr lang="ru-RU" sz="1600" b="1" dirty="0" smtClean="0">
              <a:latin typeface="Monotype Corsiva" pitchFamily="66" charset="0"/>
            </a:endParaRPr>
          </a:p>
          <a:p>
            <a:pPr algn="ctr"/>
            <a:r>
              <a:rPr lang="ru-RU" sz="1600" i="1" dirty="0" smtClean="0">
                <a:latin typeface="Monotype Corsiva" pitchFamily="66" charset="0"/>
              </a:rPr>
              <a:t>Чудо конь велосипед,</a:t>
            </a:r>
            <a:br>
              <a:rPr lang="ru-RU" sz="1600" i="1" dirty="0" smtClean="0">
                <a:latin typeface="Monotype Corsiva" pitchFamily="66" charset="0"/>
              </a:rPr>
            </a:br>
            <a:r>
              <a:rPr lang="ru-RU" sz="1600" i="1" dirty="0" smtClean="0">
                <a:latin typeface="Monotype Corsiva" pitchFamily="66" charset="0"/>
              </a:rPr>
              <a:t>Можно ехать или нет?</a:t>
            </a:r>
            <a:br>
              <a:rPr lang="ru-RU" sz="1600" i="1" dirty="0" smtClean="0">
                <a:latin typeface="Monotype Corsiva" pitchFamily="66" charset="0"/>
              </a:rPr>
            </a:br>
            <a:r>
              <a:rPr lang="ru-RU" sz="1600" i="1" dirty="0" smtClean="0">
                <a:latin typeface="Monotype Corsiva" pitchFamily="66" charset="0"/>
              </a:rPr>
              <a:t>Странный этот синий знак, не понять его никак!   </a:t>
            </a:r>
            <a:r>
              <a:rPr lang="ru-RU" sz="1600" b="1" i="1" dirty="0" smtClean="0">
                <a:latin typeface="Monotype Corsiva" pitchFamily="66" charset="0"/>
              </a:rPr>
              <a:t>(Знак «Велосипедная дорожка»)</a:t>
            </a:r>
            <a:endParaRPr lang="ru-RU" sz="1600" b="1" dirty="0" smtClean="0">
              <a:latin typeface="Monotype Corsiva" pitchFamily="66" charset="0"/>
            </a:endParaRPr>
          </a:p>
          <a:p>
            <a:pPr algn="ctr"/>
            <a:r>
              <a:rPr lang="ru-RU" sz="1600" i="1" dirty="0" smtClean="0">
                <a:latin typeface="Monotype Corsiva" pitchFamily="66" charset="0"/>
              </a:rPr>
              <a:t>Он имеет по три глаза,</a:t>
            </a:r>
            <a:br>
              <a:rPr lang="ru-RU" sz="1600" i="1" dirty="0" smtClean="0">
                <a:latin typeface="Monotype Corsiva" pitchFamily="66" charset="0"/>
              </a:rPr>
            </a:br>
            <a:r>
              <a:rPr lang="ru-RU" sz="1600" i="1" dirty="0" smtClean="0">
                <a:latin typeface="Monotype Corsiva" pitchFamily="66" charset="0"/>
              </a:rPr>
              <a:t>По три с каждой стороны,</a:t>
            </a:r>
            <a:br>
              <a:rPr lang="ru-RU" sz="1600" i="1" dirty="0" smtClean="0">
                <a:latin typeface="Monotype Corsiva" pitchFamily="66" charset="0"/>
              </a:rPr>
            </a:br>
            <a:r>
              <a:rPr lang="ru-RU" sz="1600" i="1" dirty="0" smtClean="0">
                <a:latin typeface="Monotype Corsiva" pitchFamily="66" charset="0"/>
              </a:rPr>
              <a:t>И хотя еще ни разу</a:t>
            </a:r>
            <a:br>
              <a:rPr lang="ru-RU" sz="1600" i="1" dirty="0" smtClean="0">
                <a:latin typeface="Monotype Corsiva" pitchFamily="66" charset="0"/>
              </a:rPr>
            </a:br>
            <a:r>
              <a:rPr lang="ru-RU" sz="1600" i="1" dirty="0" smtClean="0">
                <a:latin typeface="Monotype Corsiva" pitchFamily="66" charset="0"/>
              </a:rPr>
              <a:t>Не смотрел он всеми сразу –</a:t>
            </a:r>
            <a:br>
              <a:rPr lang="ru-RU" sz="1600" i="1" dirty="0" smtClean="0">
                <a:latin typeface="Monotype Corsiva" pitchFamily="66" charset="0"/>
              </a:rPr>
            </a:br>
            <a:r>
              <a:rPr lang="ru-RU" sz="1600" i="1" dirty="0" smtClean="0">
                <a:latin typeface="Monotype Corsiva" pitchFamily="66" charset="0"/>
              </a:rPr>
              <a:t>Все глаза ему нужны.</a:t>
            </a:r>
            <a:br>
              <a:rPr lang="ru-RU" sz="1600" i="1" dirty="0" smtClean="0">
                <a:latin typeface="Monotype Corsiva" pitchFamily="66" charset="0"/>
              </a:rPr>
            </a:br>
            <a:r>
              <a:rPr lang="ru-RU" sz="1600" i="1" dirty="0" smtClean="0">
                <a:latin typeface="Monotype Corsiva" pitchFamily="66" charset="0"/>
              </a:rPr>
              <a:t>Он висит тут с давних пор</a:t>
            </a:r>
            <a:br>
              <a:rPr lang="ru-RU" sz="1600" i="1" dirty="0" smtClean="0">
                <a:latin typeface="Monotype Corsiva" pitchFamily="66" charset="0"/>
              </a:rPr>
            </a:br>
            <a:r>
              <a:rPr lang="ru-RU" sz="1600" i="1" dirty="0" smtClean="0">
                <a:latin typeface="Monotype Corsiva" pitchFamily="66" charset="0"/>
              </a:rPr>
              <a:t>И на всех глядит в упор.</a:t>
            </a:r>
            <a:br>
              <a:rPr lang="ru-RU" sz="1600" i="1" dirty="0" smtClean="0">
                <a:latin typeface="Monotype Corsiva" pitchFamily="66" charset="0"/>
              </a:rPr>
            </a:br>
            <a:r>
              <a:rPr lang="ru-RU" sz="1600" i="1" dirty="0" smtClean="0">
                <a:latin typeface="Monotype Corsiva" pitchFamily="66" charset="0"/>
              </a:rPr>
              <a:t>                                                 Что же это?                 </a:t>
            </a:r>
            <a:r>
              <a:rPr lang="ru-RU" sz="1600" b="1" i="1" dirty="0" smtClean="0">
                <a:latin typeface="Monotype Corsiva" pitchFamily="66" charset="0"/>
              </a:rPr>
              <a:t>(Светофор)</a:t>
            </a:r>
            <a:r>
              <a:rPr lang="ru-RU" sz="1600" i="1" dirty="0" smtClean="0">
                <a:latin typeface="Monotype Corsiva" pitchFamily="66" charset="0"/>
              </a:rPr>
              <a:t/>
            </a:r>
            <a:br>
              <a:rPr lang="ru-RU" sz="1600" i="1" dirty="0" smtClean="0">
                <a:latin typeface="Monotype Corsiva" pitchFamily="66" charset="0"/>
              </a:rPr>
            </a:br>
            <a:endParaRPr lang="ru-RU" sz="1600" dirty="0" smtClean="0">
              <a:latin typeface="Monotype Corsiva"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C:\Users\Admin\Desktop\85953903.jpg"/>
          <p:cNvPicPr>
            <a:picLocks noChangeAspect="1" noChangeArrowheads="1"/>
          </p:cNvPicPr>
          <p:nvPr/>
        </p:nvPicPr>
        <p:blipFill>
          <a:blip r:embed="rId2" cstate="print"/>
          <a:srcRect r="1836"/>
          <a:stretch>
            <a:fillRect/>
          </a:stretch>
        </p:blipFill>
        <p:spPr bwMode="auto">
          <a:xfrm>
            <a:off x="304800" y="7315200"/>
            <a:ext cx="1549027" cy="1524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5800" y="533400"/>
            <a:ext cx="5410200" cy="3108543"/>
          </a:xfrm>
          <a:prstGeom prst="rect">
            <a:avLst/>
          </a:prstGeom>
        </p:spPr>
        <p:txBody>
          <a:bodyPr wrap="square">
            <a:spAutoFit/>
          </a:bodyPr>
          <a:lstStyle/>
          <a:p>
            <a:pPr algn="ctr"/>
            <a:r>
              <a:rPr lang="ru-RU" sz="3200" b="1" u="sng" dirty="0" smtClean="0">
                <a:solidFill>
                  <a:srgbClr val="002060"/>
                </a:solidFill>
                <a:latin typeface="Monotype Corsiva" pitchFamily="66" charset="0"/>
              </a:rPr>
              <a:t>ИГРОВОЕ ПОЛЕ  № 2.</a:t>
            </a:r>
          </a:p>
          <a:p>
            <a:pPr algn="ctr"/>
            <a:endParaRPr lang="ru-RU" sz="2000" b="1" dirty="0" smtClean="0">
              <a:solidFill>
                <a:srgbClr val="002060"/>
              </a:solidFill>
              <a:latin typeface="Monotype Corsiva" pitchFamily="66" charset="0"/>
            </a:endParaRPr>
          </a:p>
          <a:p>
            <a:pPr algn="ctr"/>
            <a:r>
              <a:rPr lang="ru-RU" sz="2400" b="1" dirty="0" smtClean="0">
                <a:solidFill>
                  <a:srgbClr val="002060"/>
                </a:solidFill>
                <a:latin typeface="Monotype Corsiva" pitchFamily="66" charset="0"/>
              </a:rPr>
              <a:t>РАСЧИТАНО  НА  ДЕТЕЙ С 4- Х  ЛЕТ</a:t>
            </a:r>
          </a:p>
          <a:p>
            <a:pPr algn="ctr"/>
            <a:r>
              <a:rPr lang="ru-RU" sz="2400" b="1" dirty="0" smtClean="0">
                <a:solidFill>
                  <a:srgbClr val="002060"/>
                </a:solidFill>
                <a:latin typeface="Monotype Corsiva" pitchFamily="66" charset="0"/>
              </a:rPr>
              <a:t>В  ДОПОЛНЕНИЕ  К  ПОЛЮ РАЗРАБОТАНЫ  ИГРАЛЬНЫЕ КАРТОЧКИ</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КАРТОТЕКА  НАПОЛЬНЫХ ПОДВИЖНЫХ  ИГР </a:t>
            </a:r>
            <a:endParaRPr lang="ru-RU" sz="2400" b="1" dirty="0">
              <a:solidFill>
                <a:srgbClr val="002060"/>
              </a:solidFill>
              <a:latin typeface="Monotype Corsiva" pitchFamily="66" charset="0"/>
            </a:endParaRPr>
          </a:p>
        </p:txBody>
      </p:sp>
      <p:pic>
        <p:nvPicPr>
          <p:cNvPr id="5" name="Рисунок 4" descr="D:\01.03.19\ЗЕЛЕНЫЙ ОГОНЕК\ЗЕЛЕНЫЙ ОГОНЕК - 2021\ПЕДАГОГИ\банер 2.jpg"/>
          <p:cNvPicPr/>
          <p:nvPr/>
        </p:nvPicPr>
        <p:blipFill>
          <a:blip r:embed="rId2"/>
          <a:srcRect/>
          <a:stretch>
            <a:fillRect/>
          </a:stretch>
        </p:blipFill>
        <p:spPr bwMode="auto">
          <a:xfrm>
            <a:off x="685800" y="3962400"/>
            <a:ext cx="5562600" cy="4724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5800" y="533400"/>
            <a:ext cx="5410200" cy="3108543"/>
          </a:xfrm>
          <a:prstGeom prst="rect">
            <a:avLst/>
          </a:prstGeom>
        </p:spPr>
        <p:txBody>
          <a:bodyPr wrap="square">
            <a:spAutoFit/>
          </a:bodyPr>
          <a:lstStyle/>
          <a:p>
            <a:pPr algn="ctr"/>
            <a:r>
              <a:rPr lang="ru-RU" sz="3200" b="1" u="sng" dirty="0" smtClean="0">
                <a:solidFill>
                  <a:srgbClr val="002060"/>
                </a:solidFill>
                <a:latin typeface="Monotype Corsiva" pitchFamily="66" charset="0"/>
              </a:rPr>
              <a:t>ИГРОВОЕ ПОЛЕ  № 2.</a:t>
            </a:r>
          </a:p>
          <a:p>
            <a:pPr algn="ctr"/>
            <a:endParaRPr lang="ru-RU" sz="2000" b="1" dirty="0" smtClean="0">
              <a:solidFill>
                <a:srgbClr val="002060"/>
              </a:solidFill>
              <a:latin typeface="Monotype Corsiva" pitchFamily="66" charset="0"/>
            </a:endParaRPr>
          </a:p>
          <a:p>
            <a:pPr algn="ctr"/>
            <a:r>
              <a:rPr lang="ru-RU" sz="2400" b="1" dirty="0" smtClean="0">
                <a:solidFill>
                  <a:srgbClr val="002060"/>
                </a:solidFill>
                <a:latin typeface="Monotype Corsiva" pitchFamily="66" charset="0"/>
              </a:rPr>
              <a:t>РАСЧИТАНО  НА  ДЕТЕЙ С 4- Х  ЛЕТ</a:t>
            </a:r>
          </a:p>
          <a:p>
            <a:pPr algn="ctr"/>
            <a:r>
              <a:rPr lang="ru-RU" sz="2400" b="1" dirty="0" smtClean="0">
                <a:solidFill>
                  <a:srgbClr val="002060"/>
                </a:solidFill>
                <a:latin typeface="Monotype Corsiva" pitchFamily="66" charset="0"/>
              </a:rPr>
              <a:t>В  ДОПОЛНЕНИЕ  К  ПОЛЮ РАЗРАБОТАНЫ  ИГРАЛЬНЫЕ КАРТОЧКИ</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КАРТОТЕКА  НАПОЛЬНЫХ ПОДВИЖНЫХ  ИГР </a:t>
            </a:r>
            <a:endParaRPr lang="ru-RU" sz="2400" b="1" dirty="0">
              <a:solidFill>
                <a:srgbClr val="002060"/>
              </a:solidFill>
              <a:latin typeface="Monotype Corsiva" pitchFamily="66" charset="0"/>
            </a:endParaRPr>
          </a:p>
        </p:txBody>
      </p:sp>
      <p:pic>
        <p:nvPicPr>
          <p:cNvPr id="5" name="Рисунок 4" descr="D:\01.03.19\ЗЕЛЕНЫЙ ОГОНЕК\ЗЕЛЕНЫЙ ОГОНЕК - 2021\ПЕДАГОГИ\банер 2.jpg"/>
          <p:cNvPicPr/>
          <p:nvPr/>
        </p:nvPicPr>
        <p:blipFill>
          <a:blip r:embed="rId2"/>
          <a:srcRect/>
          <a:stretch>
            <a:fillRect/>
          </a:stretch>
        </p:blipFill>
        <p:spPr bwMode="auto">
          <a:xfrm>
            <a:off x="685800" y="3962400"/>
            <a:ext cx="5562600" cy="4724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85953903.jpg"/>
          <p:cNvPicPr>
            <a:picLocks noChangeAspect="1" noChangeArrowheads="1"/>
          </p:cNvPicPr>
          <p:nvPr/>
        </p:nvPicPr>
        <p:blipFill>
          <a:blip r:embed="rId2" cstate="print"/>
          <a:srcRect r="1836"/>
          <a:stretch>
            <a:fillRect/>
          </a:stretch>
        </p:blipFill>
        <p:spPr bwMode="auto">
          <a:xfrm>
            <a:off x="228600" y="7467600"/>
            <a:ext cx="1549027" cy="1524000"/>
          </a:xfrm>
          <a:prstGeom prst="ellipse">
            <a:avLst/>
          </a:prstGeom>
          <a:ln>
            <a:noFill/>
          </a:ln>
          <a:effectLst>
            <a:softEdge rad="112500"/>
          </a:effectLst>
        </p:spPr>
      </p:pic>
      <p:sp>
        <p:nvSpPr>
          <p:cNvPr id="5" name="TextBox 4"/>
          <p:cNvSpPr txBox="1"/>
          <p:nvPr/>
        </p:nvSpPr>
        <p:spPr>
          <a:xfrm>
            <a:off x="304800" y="228600"/>
            <a:ext cx="5943600" cy="8156079"/>
          </a:xfrm>
          <a:prstGeom prst="rect">
            <a:avLst/>
          </a:prstGeom>
          <a:noFill/>
        </p:spPr>
        <p:txBody>
          <a:bodyPr wrap="square" rtlCol="0">
            <a:spAutoFit/>
          </a:bodyPr>
          <a:lstStyle/>
          <a:p>
            <a:pPr algn="ctr"/>
            <a:r>
              <a:rPr lang="ru-RU" sz="2000" b="1" i="1" dirty="0" smtClean="0">
                <a:latin typeface="Monotype Corsiva" pitchFamily="66" charset="0"/>
              </a:rPr>
              <a:t>«Найди верный знак»</a:t>
            </a:r>
          </a:p>
          <a:p>
            <a:pPr algn="ctr"/>
            <a:endParaRPr lang="ru-RU" dirty="0" smtClean="0">
              <a:latin typeface="Monotype Corsiva" pitchFamily="66" charset="0"/>
            </a:endParaRPr>
          </a:p>
          <a:p>
            <a:pPr algn="ctr"/>
            <a:r>
              <a:rPr lang="ru-RU" b="1" i="1" dirty="0" smtClean="0">
                <a:latin typeface="Monotype Corsiva" pitchFamily="66" charset="0"/>
              </a:rPr>
              <a:t>Цель: </a:t>
            </a:r>
            <a:r>
              <a:rPr lang="ru-RU" i="1" dirty="0" smtClean="0">
                <a:latin typeface="Monotype Corsiva" pitchFamily="66" charset="0"/>
              </a:rPr>
              <a:t>учить детей различать дорожные знаки, закреплять знания детей о правилах дорожного движения; воспитывать умение самостоятельно пользоваться полученными знаниями в повседневной жизни.</a:t>
            </a:r>
            <a:endParaRPr lang="ru-RU" dirty="0" smtClean="0">
              <a:latin typeface="Monotype Corsiva" pitchFamily="66" charset="0"/>
            </a:endParaRPr>
          </a:p>
          <a:p>
            <a:pPr algn="ctr"/>
            <a:r>
              <a:rPr lang="ru-RU" b="1" i="1" dirty="0" smtClean="0">
                <a:latin typeface="Monotype Corsiva" pitchFamily="66" charset="0"/>
              </a:rPr>
              <a:t>Оборудование: </a:t>
            </a:r>
            <a:r>
              <a:rPr lang="ru-RU" i="1" dirty="0" smtClean="0">
                <a:latin typeface="Monotype Corsiva" pitchFamily="66" charset="0"/>
              </a:rPr>
              <a:t>игровое поле №2, карточки с изображением дорожных знаков (велосипедная дорожка, пешеходный переход, скорая помощь, автобусная остановка, подземный переход, велосипедисту проезда нет, остановка запрещена.)</a:t>
            </a:r>
            <a:endParaRPr lang="ru-RU" dirty="0" smtClean="0">
              <a:latin typeface="Monotype Corsiva" pitchFamily="66" charset="0"/>
            </a:endParaRPr>
          </a:p>
          <a:p>
            <a:pPr algn="ctr"/>
            <a:r>
              <a:rPr lang="ru-RU" b="1" i="1" dirty="0" smtClean="0">
                <a:latin typeface="Monotype Corsiva" pitchFamily="66" charset="0"/>
              </a:rPr>
              <a:t>Ход игры: </a:t>
            </a:r>
            <a:r>
              <a:rPr lang="ru-RU" i="1" dirty="0" smtClean="0">
                <a:latin typeface="Monotype Corsiva" pitchFamily="66" charset="0"/>
              </a:rPr>
              <a:t>на игровом поле расположены дорожные ситуации</a:t>
            </a:r>
            <a:r>
              <a:rPr lang="ru-RU" b="1" i="1" dirty="0" smtClean="0">
                <a:latin typeface="Monotype Corsiva" pitchFamily="66" charset="0"/>
              </a:rPr>
              <a:t> </a:t>
            </a:r>
            <a:r>
              <a:rPr lang="ru-RU" i="1" dirty="0" smtClean="0">
                <a:latin typeface="Monotype Corsiva" pitchFamily="66" charset="0"/>
              </a:rPr>
              <a:t>с</a:t>
            </a:r>
            <a:r>
              <a:rPr lang="ru-RU" b="1" i="1" dirty="0" smtClean="0">
                <a:latin typeface="Monotype Corsiva" pitchFamily="66" charset="0"/>
              </a:rPr>
              <a:t> </a:t>
            </a:r>
            <a:r>
              <a:rPr lang="ru-RU" i="1" dirty="0" smtClean="0">
                <a:latin typeface="Monotype Corsiva" pitchFamily="66" charset="0"/>
              </a:rPr>
              <a:t>отсутствующими знаками,</a:t>
            </a:r>
            <a:r>
              <a:rPr lang="ru-RU" b="1" i="1" dirty="0" smtClean="0">
                <a:latin typeface="Monotype Corsiva" pitchFamily="66" charset="0"/>
              </a:rPr>
              <a:t> </a:t>
            </a:r>
            <a:r>
              <a:rPr lang="ru-RU" i="1" dirty="0" smtClean="0">
                <a:latin typeface="Monotype Corsiva" pitchFamily="66" charset="0"/>
              </a:rPr>
              <a:t>рядом с полем разложены карточки со знаками. Играющие определяют и располагают карточки , относящиеся к данной картинке. </a:t>
            </a:r>
          </a:p>
          <a:p>
            <a:pPr algn="ctr"/>
            <a:endParaRPr lang="ru-RU" i="1" dirty="0" smtClean="0">
              <a:latin typeface="Monotype Corsiva" pitchFamily="66" charset="0"/>
            </a:endParaRPr>
          </a:p>
          <a:p>
            <a:pPr algn="ctr"/>
            <a:r>
              <a:rPr lang="ru-RU" b="1" i="1" dirty="0" smtClean="0">
                <a:latin typeface="Monotype Corsiva" pitchFamily="66" charset="0"/>
              </a:rPr>
              <a:t>«Соедини картинку»</a:t>
            </a:r>
          </a:p>
          <a:p>
            <a:pPr algn="ctr"/>
            <a:endParaRPr lang="ru-RU" dirty="0" smtClean="0">
              <a:latin typeface="Monotype Corsiva" pitchFamily="66" charset="0"/>
            </a:endParaRPr>
          </a:p>
          <a:p>
            <a:pPr algn="ctr"/>
            <a:r>
              <a:rPr lang="ru-RU" b="1" i="1" dirty="0" smtClean="0">
                <a:latin typeface="Monotype Corsiva" pitchFamily="66" charset="0"/>
              </a:rPr>
              <a:t>Цель: </a:t>
            </a:r>
            <a:r>
              <a:rPr lang="ru-RU" i="1" dirty="0" smtClean="0">
                <a:latin typeface="Monotype Corsiva" pitchFamily="66" charset="0"/>
              </a:rPr>
              <a:t>закреплять у детей раннее полученные знания о дорожных знаках, закреплять знания детей о правилах дорожного движения; воспитывать умение самостоятельно пользоваться полученными знаниями в повседневной жизни, развивать связную речь,</a:t>
            </a:r>
            <a:endParaRPr lang="ru-RU" dirty="0" smtClean="0">
              <a:latin typeface="Monotype Corsiva" pitchFamily="66" charset="0"/>
            </a:endParaRPr>
          </a:p>
          <a:p>
            <a:pPr algn="ctr"/>
            <a:r>
              <a:rPr lang="ru-RU" b="1" i="1" dirty="0" smtClean="0">
                <a:latin typeface="Monotype Corsiva" pitchFamily="66" charset="0"/>
              </a:rPr>
              <a:t>Оборудование: </a:t>
            </a:r>
            <a:r>
              <a:rPr lang="ru-RU" i="1" dirty="0" smtClean="0">
                <a:latin typeface="Monotype Corsiva" pitchFamily="66" charset="0"/>
              </a:rPr>
              <a:t>игровое поле №2, карточки с изображением дорожных знаков</a:t>
            </a:r>
            <a:endParaRPr lang="ru-RU" dirty="0" smtClean="0">
              <a:latin typeface="Monotype Corsiva" pitchFamily="66" charset="0"/>
            </a:endParaRPr>
          </a:p>
          <a:p>
            <a:pPr algn="ctr"/>
            <a:r>
              <a:rPr lang="ru-RU" b="1" i="1" dirty="0" smtClean="0">
                <a:latin typeface="Monotype Corsiva" pitchFamily="66" charset="0"/>
              </a:rPr>
              <a:t>Ход игры: </a:t>
            </a:r>
            <a:r>
              <a:rPr lang="ru-RU" i="1" dirty="0" smtClean="0">
                <a:latin typeface="Monotype Corsiva" pitchFamily="66" charset="0"/>
              </a:rPr>
              <a:t>играющим раздаются карточки, дети внимательно изучают их. Далее каждый ребенок рассказывает о своем знаке, не называя его, а остальные отгадывают этот знак по описанию. Первый отгадавший этот знак распределяет его на игровом поле. </a:t>
            </a:r>
            <a:endParaRPr lang="ru-RU" dirty="0" smtClean="0">
              <a:latin typeface="Monotype Corsiva" pitchFamily="66" charset="0"/>
            </a:endParaRPr>
          </a:p>
          <a:p>
            <a:pPr algn="ctr"/>
            <a:endParaRPr lang="ru-RU" dirty="0" smtClean="0">
              <a:latin typeface="Monotype Corsiva" pitchFamily="66" charset="0"/>
            </a:endParaRP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85953903.jpg"/>
          <p:cNvPicPr>
            <a:picLocks noChangeAspect="1" noChangeArrowheads="1"/>
          </p:cNvPicPr>
          <p:nvPr/>
        </p:nvPicPr>
        <p:blipFill>
          <a:blip r:embed="rId2" cstate="print"/>
          <a:srcRect r="1836"/>
          <a:stretch>
            <a:fillRect/>
          </a:stretch>
        </p:blipFill>
        <p:spPr bwMode="auto">
          <a:xfrm>
            <a:off x="304800" y="7315200"/>
            <a:ext cx="1549027" cy="1524000"/>
          </a:xfrm>
          <a:prstGeom prst="ellipse">
            <a:avLst/>
          </a:prstGeom>
          <a:ln>
            <a:noFill/>
          </a:ln>
          <a:effectLst>
            <a:softEdge rad="112500"/>
          </a:effectLst>
        </p:spPr>
      </p:pic>
      <p:sp>
        <p:nvSpPr>
          <p:cNvPr id="5" name="TextBox 4"/>
          <p:cNvSpPr txBox="1"/>
          <p:nvPr/>
        </p:nvSpPr>
        <p:spPr>
          <a:xfrm>
            <a:off x="609601" y="152400"/>
            <a:ext cx="5791200" cy="8987076"/>
          </a:xfrm>
          <a:prstGeom prst="rect">
            <a:avLst/>
          </a:prstGeom>
          <a:noFill/>
        </p:spPr>
        <p:txBody>
          <a:bodyPr wrap="square" rtlCol="0">
            <a:spAutoFit/>
          </a:bodyPr>
          <a:lstStyle/>
          <a:p>
            <a:pPr algn="ctr"/>
            <a:r>
              <a:rPr lang="ru-RU" sz="2000" b="1" i="1" dirty="0" smtClean="0">
                <a:latin typeface="Monotype Corsiva" pitchFamily="66" charset="0"/>
              </a:rPr>
              <a:t>«Верно - неверно»</a:t>
            </a:r>
            <a:endParaRPr lang="ru-RU" sz="2000" dirty="0" smtClean="0">
              <a:latin typeface="Monotype Corsiva" pitchFamily="66" charset="0"/>
            </a:endParaRPr>
          </a:p>
          <a:p>
            <a:pPr algn="ctr"/>
            <a:endParaRPr lang="ru-RU" b="1" i="1" dirty="0" smtClean="0">
              <a:latin typeface="Monotype Corsiva" pitchFamily="66" charset="0"/>
            </a:endParaRPr>
          </a:p>
          <a:p>
            <a:pPr algn="ctr"/>
            <a:r>
              <a:rPr lang="ru-RU" b="1" i="1" dirty="0" smtClean="0">
                <a:latin typeface="Monotype Corsiva" pitchFamily="66" charset="0"/>
              </a:rPr>
              <a:t>Цель: </a:t>
            </a:r>
            <a:r>
              <a:rPr lang="ru-RU" i="1" dirty="0" smtClean="0">
                <a:latin typeface="Monotype Corsiva" pitchFamily="66" charset="0"/>
              </a:rPr>
              <a:t>закрепить с детьми правила безопасного поведения на улицах. И знаки дорожного движения.</a:t>
            </a:r>
            <a:endParaRPr lang="ru-RU" dirty="0" smtClean="0">
              <a:latin typeface="Monotype Corsiva" pitchFamily="66" charset="0"/>
            </a:endParaRPr>
          </a:p>
          <a:p>
            <a:pPr algn="ctr"/>
            <a:r>
              <a:rPr lang="ru-RU" b="1" i="1" dirty="0" smtClean="0">
                <a:latin typeface="Monotype Corsiva" pitchFamily="66" charset="0"/>
              </a:rPr>
              <a:t>Оборудование: </a:t>
            </a:r>
            <a:r>
              <a:rPr lang="ru-RU" i="1" dirty="0" smtClean="0">
                <a:latin typeface="Monotype Corsiva" pitchFamily="66" charset="0"/>
              </a:rPr>
              <a:t>игровое поле №2, игровые карточки с изображением «галочки»  и  «крестика»</a:t>
            </a:r>
            <a:endParaRPr lang="ru-RU" dirty="0" smtClean="0">
              <a:latin typeface="Monotype Corsiva" pitchFamily="66" charset="0"/>
            </a:endParaRPr>
          </a:p>
          <a:p>
            <a:pPr algn="ctr"/>
            <a:r>
              <a:rPr lang="ru-RU" b="1" i="1" dirty="0" smtClean="0">
                <a:latin typeface="Monotype Corsiva" pitchFamily="66" charset="0"/>
              </a:rPr>
              <a:t>Ход игры: </a:t>
            </a:r>
            <a:r>
              <a:rPr lang="ru-RU" i="1" dirty="0" smtClean="0">
                <a:latin typeface="Monotype Corsiva" pitchFamily="66" charset="0"/>
              </a:rPr>
              <a:t>на игровом поле показаны ситуации, регламентирующие правила дорожного движения. Дети вместе с воспитателем рассматривают и описывают каждую ситуацию и делают вывод как можно себя вести (ставят «галочку»), а как вести себя запрещено (ставят «крестик»).</a:t>
            </a:r>
          </a:p>
          <a:p>
            <a:pPr algn="ctr"/>
            <a:endParaRPr lang="ru-RU" i="1" dirty="0" smtClean="0">
              <a:latin typeface="Monotype Corsiva" pitchFamily="66" charset="0"/>
            </a:endParaRPr>
          </a:p>
          <a:p>
            <a:pPr algn="ctr"/>
            <a:r>
              <a:rPr lang="ru-RU" b="1" i="1" dirty="0" smtClean="0">
                <a:latin typeface="Monotype Corsiva" pitchFamily="66" charset="0"/>
              </a:rPr>
              <a:t>«Умный пешеход»</a:t>
            </a:r>
          </a:p>
          <a:p>
            <a:pPr algn="ctr"/>
            <a:endParaRPr lang="ru-RU" dirty="0" smtClean="0">
              <a:latin typeface="Monotype Corsiva" pitchFamily="66" charset="0"/>
            </a:endParaRPr>
          </a:p>
          <a:p>
            <a:pPr algn="ctr"/>
            <a:r>
              <a:rPr lang="ru-RU" b="1" i="1" dirty="0" smtClean="0">
                <a:latin typeface="Monotype Corsiva" pitchFamily="66" charset="0"/>
              </a:rPr>
              <a:t>Цель: </a:t>
            </a:r>
            <a:r>
              <a:rPr lang="ru-RU" i="1" dirty="0" smtClean="0">
                <a:latin typeface="Monotype Corsiva" pitchFamily="66" charset="0"/>
              </a:rPr>
              <a:t>прививать правила поведения на дорогах, умение ориентироваться в пространстве, развивать связную речь, мышление, умение работать в команде.</a:t>
            </a:r>
            <a:endParaRPr lang="ru-RU" dirty="0" smtClean="0">
              <a:latin typeface="Monotype Corsiva" pitchFamily="66" charset="0"/>
            </a:endParaRPr>
          </a:p>
          <a:p>
            <a:pPr algn="ctr"/>
            <a:r>
              <a:rPr lang="ru-RU" b="1" i="1" dirty="0" smtClean="0">
                <a:latin typeface="Monotype Corsiva" pitchFamily="66" charset="0"/>
              </a:rPr>
              <a:t>Оборудование: </a:t>
            </a:r>
            <a:r>
              <a:rPr lang="ru-RU" i="1" dirty="0" smtClean="0">
                <a:latin typeface="Monotype Corsiva" pitchFamily="66" charset="0"/>
              </a:rPr>
              <a:t>игровое поле №2, карточки с дорожными ситуациями.</a:t>
            </a:r>
            <a:endParaRPr lang="ru-RU" dirty="0" smtClean="0">
              <a:latin typeface="Monotype Corsiva" pitchFamily="66" charset="0"/>
            </a:endParaRPr>
          </a:p>
          <a:p>
            <a:pPr algn="ctr"/>
            <a:r>
              <a:rPr lang="ru-RU" b="1" i="1" dirty="0" smtClean="0">
                <a:latin typeface="Monotype Corsiva" pitchFamily="66" charset="0"/>
              </a:rPr>
              <a:t>Ход игры: </a:t>
            </a:r>
            <a:r>
              <a:rPr lang="ru-RU" i="1" dirty="0" smtClean="0">
                <a:latin typeface="Monotype Corsiva" pitchFamily="66" charset="0"/>
              </a:rPr>
              <a:t>играющие раскладывают поле и рядом с ним игровые карточки, дети делятся на две команды. Воспитатель читает стихи о дорожных ситуациях, дети, на слух, определяют верную ситуацию и находят ее на поле. </a:t>
            </a:r>
            <a:endParaRPr lang="ru-RU" dirty="0" smtClean="0">
              <a:latin typeface="Monotype Corsiva" pitchFamily="66" charset="0"/>
            </a:endParaRPr>
          </a:p>
          <a:p>
            <a:pPr algn="ctr"/>
            <a:r>
              <a:rPr lang="ru-RU" i="1" dirty="0" smtClean="0">
                <a:latin typeface="Monotype Corsiva" pitchFamily="66" charset="0"/>
              </a:rPr>
              <a:t>Выигрывает та команда, которая верно распределила все карточки.</a:t>
            </a:r>
          </a:p>
          <a:p>
            <a:pPr algn="ctr"/>
            <a:endParaRPr lang="ru-RU" dirty="0" smtClean="0">
              <a:latin typeface="Monotype Corsiva" pitchFamily="66" charset="0"/>
            </a:endParaRPr>
          </a:p>
          <a:p>
            <a:pPr algn="ctr"/>
            <a:r>
              <a:rPr lang="ru-RU" i="1" dirty="0" smtClean="0">
                <a:latin typeface="Monotype Corsiva" pitchFamily="66" charset="0"/>
              </a:rPr>
              <a:t>Пешеходный переход</a:t>
            </a:r>
            <a:endParaRPr lang="ru-RU" dirty="0" smtClean="0">
              <a:latin typeface="Monotype Corsiva" pitchFamily="66" charset="0"/>
            </a:endParaRPr>
          </a:p>
          <a:p>
            <a:pPr algn="ctr"/>
            <a:r>
              <a:rPr lang="ru-RU" i="1" dirty="0" smtClean="0">
                <a:latin typeface="Monotype Corsiva" pitchFamily="66" charset="0"/>
              </a:rPr>
              <a:t>От беды убережет!</a:t>
            </a:r>
            <a:endParaRPr lang="ru-RU" dirty="0" smtClean="0">
              <a:latin typeface="Monotype Corsiva" pitchFamily="66" charset="0"/>
            </a:endParaRPr>
          </a:p>
          <a:p>
            <a:pPr algn="ctr"/>
            <a:r>
              <a:rPr lang="ru-RU" i="1" dirty="0" smtClean="0">
                <a:latin typeface="Monotype Corsiva" pitchFamily="66" charset="0"/>
              </a:rPr>
              <a:t>Все дороги на пути</a:t>
            </a:r>
            <a:endParaRPr lang="ru-RU" dirty="0" smtClean="0">
              <a:latin typeface="Monotype Corsiva" pitchFamily="66" charset="0"/>
            </a:endParaRPr>
          </a:p>
          <a:p>
            <a:pPr algn="ctr"/>
            <a:r>
              <a:rPr lang="ru-RU" i="1" dirty="0" smtClean="0">
                <a:latin typeface="Monotype Corsiva" pitchFamily="66" charset="0"/>
              </a:rPr>
              <a:t>По нему переходи!</a:t>
            </a:r>
            <a:endParaRPr lang="ru-RU" dirty="0" smtClean="0">
              <a:latin typeface="Monotype Corsiva" pitchFamily="66" charset="0"/>
            </a:endParaRPr>
          </a:p>
          <a:p>
            <a:pPr algn="ctr"/>
            <a:r>
              <a:rPr lang="ru-RU" i="1" dirty="0" smtClean="0">
                <a:latin typeface="Monotype Corsiva" pitchFamily="66" charset="0"/>
              </a:rPr>
              <a:t> </a:t>
            </a:r>
            <a:endParaRPr lang="ru-RU" dirty="0" smtClean="0">
              <a:latin typeface="Monotype Corsiva" pitchFamily="66" charset="0"/>
            </a:endParaRP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85953903.jpg"/>
          <p:cNvPicPr>
            <a:picLocks noChangeAspect="1" noChangeArrowheads="1"/>
          </p:cNvPicPr>
          <p:nvPr/>
        </p:nvPicPr>
        <p:blipFill>
          <a:blip r:embed="rId2" cstate="print"/>
          <a:srcRect r="1836"/>
          <a:stretch>
            <a:fillRect/>
          </a:stretch>
        </p:blipFill>
        <p:spPr bwMode="auto">
          <a:xfrm>
            <a:off x="304800" y="7315200"/>
            <a:ext cx="1549027" cy="1524000"/>
          </a:xfrm>
          <a:prstGeom prst="ellipse">
            <a:avLst/>
          </a:prstGeom>
          <a:ln>
            <a:noFill/>
          </a:ln>
          <a:effectLst>
            <a:softEdge rad="112500"/>
          </a:effectLst>
        </p:spPr>
      </p:pic>
      <p:sp>
        <p:nvSpPr>
          <p:cNvPr id="5" name="TextBox 4"/>
          <p:cNvSpPr txBox="1"/>
          <p:nvPr/>
        </p:nvSpPr>
        <p:spPr>
          <a:xfrm>
            <a:off x="304800" y="152400"/>
            <a:ext cx="6248400" cy="8679299"/>
          </a:xfrm>
          <a:prstGeom prst="rect">
            <a:avLst/>
          </a:prstGeom>
          <a:noFill/>
        </p:spPr>
        <p:txBody>
          <a:bodyPr wrap="square" rtlCol="0">
            <a:spAutoFit/>
          </a:bodyPr>
          <a:lstStyle/>
          <a:p>
            <a:endParaRPr lang="ru-RU" dirty="0" smtClean="0"/>
          </a:p>
          <a:p>
            <a:r>
              <a:rPr lang="ru-RU" i="1" dirty="0" smtClean="0"/>
              <a:t> </a:t>
            </a:r>
            <a:endParaRPr lang="ru-RU" dirty="0" smtClean="0"/>
          </a:p>
          <a:p>
            <a:endParaRPr lang="ru-RU" i="1" dirty="0" smtClean="0"/>
          </a:p>
          <a:p>
            <a:endParaRPr lang="ru-RU" i="1" dirty="0" smtClean="0"/>
          </a:p>
          <a:p>
            <a:endParaRPr lang="ru-RU" i="1" dirty="0" smtClean="0">
              <a:latin typeface="Monotype Corsiva" pitchFamily="66" charset="0"/>
            </a:endParaRPr>
          </a:p>
          <a:p>
            <a:endParaRPr lang="ru-RU" i="1" dirty="0" smtClean="0">
              <a:latin typeface="Monotype Corsiva" pitchFamily="66" charset="0"/>
            </a:endParaRPr>
          </a:p>
          <a:p>
            <a:endParaRPr lang="ru-RU" i="1" dirty="0" smtClean="0">
              <a:latin typeface="Monotype Corsiva" pitchFamily="66" charset="0"/>
            </a:endParaRPr>
          </a:p>
          <a:p>
            <a:endParaRPr lang="ru-RU" i="1" dirty="0" smtClean="0">
              <a:latin typeface="Monotype Corsiva" pitchFamily="66" charset="0"/>
            </a:endParaRPr>
          </a:p>
          <a:p>
            <a:endParaRPr lang="ru-RU" i="1" dirty="0" smtClean="0">
              <a:latin typeface="Monotype Corsiva" pitchFamily="66" charset="0"/>
            </a:endParaRPr>
          </a:p>
          <a:p>
            <a:r>
              <a:rPr lang="ru-RU" i="1" dirty="0" smtClean="0">
                <a:latin typeface="Monotype Corsiva" pitchFamily="66" charset="0"/>
              </a:rPr>
              <a:t>Если транспорт тут и там,</a:t>
            </a:r>
            <a:endParaRPr lang="ru-RU" dirty="0" smtClean="0">
              <a:latin typeface="Monotype Corsiva" pitchFamily="66" charset="0"/>
            </a:endParaRPr>
          </a:p>
          <a:p>
            <a:r>
              <a:rPr lang="ru-RU" i="1" dirty="0" smtClean="0">
                <a:latin typeface="Monotype Corsiva" pitchFamily="66" charset="0"/>
              </a:rPr>
              <a:t>Перейти так сложно нам!</a:t>
            </a:r>
            <a:endParaRPr lang="ru-RU" dirty="0" smtClean="0">
              <a:latin typeface="Monotype Corsiva" pitchFamily="66" charset="0"/>
            </a:endParaRPr>
          </a:p>
          <a:p>
            <a:r>
              <a:rPr lang="ru-RU" i="1" dirty="0" smtClean="0">
                <a:latin typeface="Monotype Corsiva" pitchFamily="66" charset="0"/>
              </a:rPr>
              <a:t>Пусть на помощь здесь придет</a:t>
            </a:r>
          </a:p>
          <a:p>
            <a:r>
              <a:rPr lang="ru-RU" i="1" dirty="0" smtClean="0">
                <a:latin typeface="Monotype Corsiva" pitchFamily="66" charset="0"/>
              </a:rPr>
              <a:t>Нам подземный переход!</a:t>
            </a:r>
            <a:endParaRPr lang="ru-RU" dirty="0" smtClean="0">
              <a:latin typeface="Monotype Corsiva" pitchFamily="66" charset="0"/>
            </a:endParaRPr>
          </a:p>
          <a:p>
            <a:pPr algn="r"/>
            <a:r>
              <a:rPr lang="ru-RU" i="1" dirty="0" smtClean="0">
                <a:latin typeface="Monotype Corsiva" pitchFamily="66" charset="0"/>
              </a:rPr>
              <a:t> Вот зеленый свет зовет</a:t>
            </a:r>
            <a:endParaRPr lang="ru-RU" dirty="0" smtClean="0">
              <a:latin typeface="Monotype Corsiva" pitchFamily="66" charset="0"/>
            </a:endParaRPr>
          </a:p>
          <a:p>
            <a:pPr algn="r"/>
            <a:r>
              <a:rPr lang="ru-RU" i="1" dirty="0" smtClean="0">
                <a:latin typeface="Monotype Corsiva" pitchFamily="66" charset="0"/>
              </a:rPr>
              <a:t>Смело двигаться вперед.</a:t>
            </a:r>
            <a:endParaRPr lang="ru-RU" dirty="0" smtClean="0">
              <a:latin typeface="Monotype Corsiva" pitchFamily="66" charset="0"/>
            </a:endParaRPr>
          </a:p>
          <a:p>
            <a:pPr algn="r"/>
            <a:r>
              <a:rPr lang="ru-RU" i="1" dirty="0" smtClean="0">
                <a:latin typeface="Monotype Corsiva" pitchFamily="66" charset="0"/>
              </a:rPr>
              <a:t>Нынче главный пешеход,</a:t>
            </a:r>
            <a:endParaRPr lang="ru-RU" dirty="0" smtClean="0">
              <a:latin typeface="Monotype Corsiva" pitchFamily="66" charset="0"/>
            </a:endParaRPr>
          </a:p>
          <a:p>
            <a:pPr algn="r"/>
            <a:r>
              <a:rPr lang="ru-RU" i="1" dirty="0" smtClean="0">
                <a:latin typeface="Monotype Corsiva" pitchFamily="66" charset="0"/>
              </a:rPr>
              <a:t>А потом машин черед!</a:t>
            </a:r>
            <a:endParaRPr lang="ru-RU" dirty="0" smtClean="0">
              <a:latin typeface="Monotype Corsiva" pitchFamily="66" charset="0"/>
            </a:endParaRPr>
          </a:p>
          <a:p>
            <a:r>
              <a:rPr lang="ru-RU" i="1" dirty="0" smtClean="0">
                <a:latin typeface="Monotype Corsiva" pitchFamily="66" charset="0"/>
              </a:rPr>
              <a:t> Вот зажегся красный свет.</a:t>
            </a:r>
            <a:endParaRPr lang="ru-RU" dirty="0" smtClean="0">
              <a:latin typeface="Monotype Corsiva" pitchFamily="66" charset="0"/>
            </a:endParaRPr>
          </a:p>
          <a:p>
            <a:r>
              <a:rPr lang="ru-RU" i="1" dirty="0" smtClean="0">
                <a:latin typeface="Monotype Corsiva" pitchFamily="66" charset="0"/>
              </a:rPr>
              <a:t>Говорит: «Дороги нет!</a:t>
            </a:r>
            <a:endParaRPr lang="ru-RU" dirty="0" smtClean="0">
              <a:latin typeface="Monotype Corsiva" pitchFamily="66" charset="0"/>
            </a:endParaRPr>
          </a:p>
          <a:p>
            <a:r>
              <a:rPr lang="ru-RU" i="1" dirty="0" smtClean="0">
                <a:latin typeface="Monotype Corsiva" pitchFamily="66" charset="0"/>
              </a:rPr>
              <a:t>Не бегите, не спешите.</a:t>
            </a:r>
            <a:endParaRPr lang="ru-RU" dirty="0" smtClean="0">
              <a:latin typeface="Monotype Corsiva" pitchFamily="66" charset="0"/>
            </a:endParaRPr>
          </a:p>
          <a:p>
            <a:r>
              <a:rPr lang="ru-RU" i="1" dirty="0" smtClean="0">
                <a:latin typeface="Monotype Corsiva" pitchFamily="66" charset="0"/>
              </a:rPr>
              <a:t>Свет зеленый подождите!»</a:t>
            </a:r>
            <a:endParaRPr lang="ru-RU" dirty="0" smtClean="0">
              <a:latin typeface="Monotype Corsiva" pitchFamily="66" charset="0"/>
            </a:endParaRPr>
          </a:p>
          <a:p>
            <a:pPr algn="r"/>
            <a:r>
              <a:rPr lang="ru-RU" i="1" dirty="0" smtClean="0">
                <a:latin typeface="Monotype Corsiva" pitchFamily="66" charset="0"/>
              </a:rPr>
              <a:t> Никогда не забывай:</a:t>
            </a:r>
            <a:endParaRPr lang="ru-RU" dirty="0" smtClean="0">
              <a:latin typeface="Monotype Corsiva" pitchFamily="66" charset="0"/>
            </a:endParaRPr>
          </a:p>
          <a:p>
            <a:pPr algn="r"/>
            <a:r>
              <a:rPr lang="ru-RU" i="1" dirty="0" smtClean="0">
                <a:latin typeface="Monotype Corsiva" pitchFamily="66" charset="0"/>
              </a:rPr>
              <a:t>На дороге – не играй!</a:t>
            </a:r>
            <a:endParaRPr lang="ru-RU" dirty="0" smtClean="0">
              <a:latin typeface="Monotype Corsiva" pitchFamily="66" charset="0"/>
            </a:endParaRPr>
          </a:p>
          <a:p>
            <a:pPr algn="r"/>
            <a:r>
              <a:rPr lang="ru-RU" i="1" dirty="0" smtClean="0">
                <a:latin typeface="Monotype Corsiva" pitchFamily="66" charset="0"/>
              </a:rPr>
              <a:t>Здесь опасно зазеваться!</a:t>
            </a:r>
            <a:endParaRPr lang="ru-RU" dirty="0" smtClean="0">
              <a:latin typeface="Monotype Corsiva" pitchFamily="66" charset="0"/>
            </a:endParaRPr>
          </a:p>
          <a:p>
            <a:pPr algn="r"/>
            <a:r>
              <a:rPr lang="ru-RU" i="1" dirty="0" smtClean="0">
                <a:latin typeface="Monotype Corsiva" pitchFamily="66" charset="0"/>
              </a:rPr>
              <a:t>Здесь не место баловаться!</a:t>
            </a:r>
            <a:endParaRPr lang="ru-RU" dirty="0" smtClean="0">
              <a:latin typeface="Monotype Corsiva" pitchFamily="66" charset="0"/>
            </a:endParaRPr>
          </a:p>
          <a:p>
            <a:pPr algn="ctr"/>
            <a:endParaRPr lang="ru-RU" i="1" dirty="0" smtClean="0">
              <a:latin typeface="Monotype Corsiva" pitchFamily="66" charset="0"/>
            </a:endParaRPr>
          </a:p>
          <a:p>
            <a:pPr algn="ctr"/>
            <a:r>
              <a:rPr lang="ru-RU" i="1" dirty="0" smtClean="0">
                <a:latin typeface="Monotype Corsiva" pitchFamily="66" charset="0"/>
              </a:rPr>
              <a:t>Если тротуара нет.</a:t>
            </a:r>
            <a:endParaRPr lang="ru-RU" dirty="0" smtClean="0">
              <a:latin typeface="Monotype Corsiva" pitchFamily="66" charset="0"/>
            </a:endParaRPr>
          </a:p>
          <a:p>
            <a:pPr algn="ctr"/>
            <a:r>
              <a:rPr lang="ru-RU" i="1" dirty="0" smtClean="0">
                <a:latin typeface="Monotype Corsiva" pitchFamily="66" charset="0"/>
              </a:rPr>
              <a:t>Будь внимательней вдвойне!</a:t>
            </a:r>
            <a:endParaRPr lang="ru-RU" dirty="0" smtClean="0">
              <a:latin typeface="Monotype Corsiva" pitchFamily="66" charset="0"/>
            </a:endParaRPr>
          </a:p>
          <a:p>
            <a:pPr algn="ctr"/>
            <a:r>
              <a:rPr lang="ru-RU" i="1" dirty="0" smtClean="0">
                <a:latin typeface="Monotype Corsiva" pitchFamily="66" charset="0"/>
              </a:rPr>
              <a:t>По обочине иди,</a:t>
            </a:r>
            <a:endParaRPr lang="ru-RU" dirty="0" smtClean="0">
              <a:latin typeface="Monotype Corsiva" pitchFamily="66" charset="0"/>
            </a:endParaRPr>
          </a:p>
          <a:p>
            <a:pPr algn="ctr"/>
            <a:r>
              <a:rPr lang="ru-RU" i="1" dirty="0" smtClean="0">
                <a:latin typeface="Monotype Corsiva" pitchFamily="66" charset="0"/>
              </a:rPr>
              <a:t>Во все стороны гляди!</a:t>
            </a:r>
            <a:endParaRPr lang="ru-RU" dirty="0" smtClean="0">
              <a:latin typeface="Monotype Corsiva" pitchFamily="66" charset="0"/>
            </a:endParaRPr>
          </a:p>
          <a:p>
            <a:endParaRPr lang="ru-RU" dirty="0"/>
          </a:p>
        </p:txBody>
      </p:sp>
      <p:sp>
        <p:nvSpPr>
          <p:cNvPr id="6" name="TextBox 5"/>
          <p:cNvSpPr txBox="1"/>
          <p:nvPr/>
        </p:nvSpPr>
        <p:spPr>
          <a:xfrm>
            <a:off x="838200" y="381000"/>
            <a:ext cx="5410200" cy="2862322"/>
          </a:xfrm>
          <a:prstGeom prst="rect">
            <a:avLst/>
          </a:prstGeom>
          <a:noFill/>
        </p:spPr>
        <p:txBody>
          <a:bodyPr wrap="square" rtlCol="0">
            <a:spAutoFit/>
          </a:bodyPr>
          <a:lstStyle/>
          <a:p>
            <a:r>
              <a:rPr lang="ru-RU" i="1" dirty="0" smtClean="0">
                <a:latin typeface="Monotype Corsiva" pitchFamily="66" charset="0"/>
              </a:rPr>
              <a:t>Первым делом нужно </a:t>
            </a:r>
            <a:endParaRPr lang="ru-RU" dirty="0" smtClean="0">
              <a:latin typeface="Monotype Corsiva" pitchFamily="66" charset="0"/>
            </a:endParaRPr>
          </a:p>
          <a:p>
            <a:r>
              <a:rPr lang="ru-RU" i="1" dirty="0" smtClean="0">
                <a:latin typeface="Monotype Corsiva" pitchFamily="66" charset="0"/>
              </a:rPr>
              <a:t>Посмотреть по сторонам:</a:t>
            </a:r>
            <a:endParaRPr lang="ru-RU" dirty="0" smtClean="0">
              <a:latin typeface="Monotype Corsiva" pitchFamily="66" charset="0"/>
            </a:endParaRPr>
          </a:p>
          <a:p>
            <a:r>
              <a:rPr lang="ru-RU" i="1" dirty="0" smtClean="0">
                <a:latin typeface="Monotype Corsiva" pitchFamily="66" charset="0"/>
              </a:rPr>
              <a:t>Слева, справа путь свободен?</a:t>
            </a:r>
            <a:endParaRPr lang="ru-RU" dirty="0" smtClean="0">
              <a:latin typeface="Monotype Corsiva" pitchFamily="66" charset="0"/>
            </a:endParaRPr>
          </a:p>
          <a:p>
            <a:r>
              <a:rPr lang="ru-RU" i="1" dirty="0" smtClean="0">
                <a:latin typeface="Monotype Corsiva" pitchFamily="66" charset="0"/>
              </a:rPr>
              <a:t>Значит, смело переходим!</a:t>
            </a:r>
            <a:endParaRPr lang="ru-RU" dirty="0" smtClean="0">
              <a:latin typeface="Monotype Corsiva" pitchFamily="66" charset="0"/>
            </a:endParaRPr>
          </a:p>
          <a:p>
            <a:r>
              <a:rPr lang="ru-RU" i="1" dirty="0" smtClean="0">
                <a:latin typeface="Monotype Corsiva" pitchFamily="66" charset="0"/>
              </a:rPr>
              <a:t> </a:t>
            </a:r>
            <a:endParaRPr lang="ru-RU" dirty="0" smtClean="0">
              <a:latin typeface="Monotype Corsiva" pitchFamily="66" charset="0"/>
            </a:endParaRPr>
          </a:p>
          <a:p>
            <a:pPr algn="r"/>
            <a:r>
              <a:rPr lang="ru-RU" i="1" dirty="0" smtClean="0">
                <a:latin typeface="Monotype Corsiva" pitchFamily="66" charset="0"/>
              </a:rPr>
              <a:t>Не перебегай дорогу, </a:t>
            </a:r>
            <a:endParaRPr lang="ru-RU" dirty="0" smtClean="0">
              <a:latin typeface="Monotype Corsiva" pitchFamily="66" charset="0"/>
            </a:endParaRPr>
          </a:p>
          <a:p>
            <a:pPr algn="r"/>
            <a:r>
              <a:rPr lang="ru-RU" i="1" dirty="0" smtClean="0">
                <a:latin typeface="Monotype Corsiva" pitchFamily="66" charset="0"/>
              </a:rPr>
              <a:t>Лучше подожди немного</a:t>
            </a:r>
            <a:endParaRPr lang="ru-RU" dirty="0" smtClean="0">
              <a:latin typeface="Monotype Corsiva" pitchFamily="66" charset="0"/>
            </a:endParaRPr>
          </a:p>
          <a:p>
            <a:pPr algn="r"/>
            <a:r>
              <a:rPr lang="ru-RU" i="1" dirty="0" smtClean="0">
                <a:latin typeface="Monotype Corsiva" pitchFamily="66" charset="0"/>
              </a:rPr>
              <a:t>И машину пропусти!</a:t>
            </a:r>
            <a:endParaRPr lang="ru-RU" dirty="0" smtClean="0">
              <a:latin typeface="Monotype Corsiva" pitchFamily="66" charset="0"/>
            </a:endParaRPr>
          </a:p>
          <a:p>
            <a:pPr algn="r"/>
            <a:r>
              <a:rPr lang="ru-RU" i="1" dirty="0" smtClean="0">
                <a:latin typeface="Monotype Corsiva" pitchFamily="66" charset="0"/>
              </a:rPr>
              <a:t>Лишь потом переходи!</a:t>
            </a:r>
            <a:endParaRPr lang="ru-RU" dirty="0" smtClean="0">
              <a:latin typeface="Monotype Corsiva" pitchFamily="66" charset="0"/>
            </a:endParaRP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85953903.jpg"/>
          <p:cNvPicPr>
            <a:picLocks noChangeAspect="1" noChangeArrowheads="1"/>
          </p:cNvPicPr>
          <p:nvPr/>
        </p:nvPicPr>
        <p:blipFill>
          <a:blip r:embed="rId2" cstate="print"/>
          <a:srcRect r="1836"/>
          <a:stretch>
            <a:fillRect/>
          </a:stretch>
        </p:blipFill>
        <p:spPr bwMode="auto">
          <a:xfrm>
            <a:off x="152400" y="7239000"/>
            <a:ext cx="1549027" cy="1524000"/>
          </a:xfrm>
          <a:prstGeom prst="ellipse">
            <a:avLst/>
          </a:prstGeom>
          <a:ln>
            <a:noFill/>
          </a:ln>
          <a:effectLst>
            <a:softEdge rad="112500"/>
          </a:effectLst>
        </p:spPr>
      </p:pic>
      <p:pic>
        <p:nvPicPr>
          <p:cNvPr id="3" name="Рисунок 2" descr="D:\01.03.19\ЗЕЛЕНЫЙ ОГОНЕК\ЗЕЛЕНЫЙ ОГОНЕК - 2021\ПЕДАГОГИ\ИГРА-ХОДИЛКА.jpg"/>
          <p:cNvPicPr/>
          <p:nvPr/>
        </p:nvPicPr>
        <p:blipFill>
          <a:blip r:embed="rId3" cstate="print"/>
          <a:srcRect/>
          <a:stretch>
            <a:fillRect/>
          </a:stretch>
        </p:blipFill>
        <p:spPr bwMode="auto">
          <a:xfrm>
            <a:off x="1828800" y="4724400"/>
            <a:ext cx="4724400" cy="3581400"/>
          </a:xfrm>
          <a:prstGeom prst="rect">
            <a:avLst/>
          </a:prstGeom>
          <a:ln>
            <a:noFill/>
          </a:ln>
          <a:effectLst>
            <a:softEdge rad="112500"/>
          </a:effectLst>
        </p:spPr>
      </p:pic>
      <p:sp>
        <p:nvSpPr>
          <p:cNvPr id="4" name="TextBox 3"/>
          <p:cNvSpPr txBox="1"/>
          <p:nvPr/>
        </p:nvSpPr>
        <p:spPr>
          <a:xfrm>
            <a:off x="457200" y="228600"/>
            <a:ext cx="5791200" cy="4524315"/>
          </a:xfrm>
          <a:prstGeom prst="rect">
            <a:avLst/>
          </a:prstGeom>
          <a:noFill/>
        </p:spPr>
        <p:txBody>
          <a:bodyPr wrap="square" rtlCol="0">
            <a:spAutoFit/>
          </a:bodyPr>
          <a:lstStyle/>
          <a:p>
            <a:pPr algn="ctr"/>
            <a:r>
              <a:rPr lang="ru-RU" sz="3200" b="1" u="sng" dirty="0" smtClean="0">
                <a:solidFill>
                  <a:srgbClr val="002060"/>
                </a:solidFill>
                <a:latin typeface="Monotype Corsiva" pitchFamily="66" charset="0"/>
              </a:rPr>
              <a:t>ИГРОВОЕ ПОЛЕ  № 3.</a:t>
            </a:r>
          </a:p>
          <a:p>
            <a:pPr algn="ctr"/>
            <a:r>
              <a:rPr lang="ru-RU" sz="3200" b="1" u="sng" dirty="0" smtClean="0">
                <a:solidFill>
                  <a:srgbClr val="002060"/>
                </a:solidFill>
                <a:latin typeface="Monotype Corsiva" pitchFamily="66" charset="0"/>
              </a:rPr>
              <a:t>ИГРА - ХОДИЛКА</a:t>
            </a:r>
          </a:p>
          <a:p>
            <a:pPr algn="ctr"/>
            <a:r>
              <a:rPr lang="ru-RU" sz="3200" b="1" u="sng" dirty="0" smtClean="0">
                <a:solidFill>
                  <a:srgbClr val="002060"/>
                </a:solidFill>
                <a:latin typeface="Monotype Corsiva" pitchFamily="66" charset="0"/>
              </a:rPr>
              <a:t>«АЗБУКА  БЕЗОПАСНОСТИ»</a:t>
            </a:r>
          </a:p>
          <a:p>
            <a:pPr algn="ctr"/>
            <a:r>
              <a:rPr lang="ru-RU" sz="2400" b="1" dirty="0" smtClean="0">
                <a:solidFill>
                  <a:srgbClr val="002060"/>
                </a:solidFill>
                <a:latin typeface="Monotype Corsiva" pitchFamily="66" charset="0"/>
              </a:rPr>
              <a:t>РАСЧИТАНО  НА  ДЕТЕЙ С  5  ЛЕТ</a:t>
            </a:r>
          </a:p>
          <a:p>
            <a:pPr algn="ctr"/>
            <a:r>
              <a:rPr lang="ru-RU" sz="2400" b="1" dirty="0" smtClean="0">
                <a:solidFill>
                  <a:srgbClr val="002060"/>
                </a:solidFill>
                <a:latin typeface="Monotype Corsiva" pitchFamily="66" charset="0"/>
              </a:rPr>
              <a:t>В  ДОПОЛНЕНИЕ  К  ПОЛЮ РАЗРАБОТАНЫ  ИГРАЛЬНЫЕ И СИГНАЛЬНЫЕ  КАРТОЧКИ;</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КАРТОТЕКА  НАПОЛЬНЫХ ПОДВИЖНЫХ  ИГР ;</a:t>
            </a:r>
          </a:p>
          <a:p>
            <a:pPr algn="ctr"/>
            <a:r>
              <a:rPr lang="ru-RU" sz="2400" b="1" dirty="0" smtClean="0">
                <a:solidFill>
                  <a:srgbClr val="002060"/>
                </a:solidFill>
                <a:latin typeface="Monotype Corsiva" pitchFamily="66" charset="0"/>
              </a:rPr>
              <a:t>ИГРАЛЬНЫЙ КУБИК;</a:t>
            </a:r>
          </a:p>
          <a:p>
            <a:pPr algn="ctr"/>
            <a:r>
              <a:rPr lang="ru-RU" sz="2400" b="1" dirty="0" smtClean="0">
                <a:solidFill>
                  <a:srgbClr val="002060"/>
                </a:solidFill>
                <a:latin typeface="Monotype Corsiva" pitchFamily="66" charset="0"/>
              </a:rPr>
              <a:t>КЕГЛИ.</a:t>
            </a:r>
            <a:endParaRPr lang="ru-RU" sz="2400" b="1" dirty="0">
              <a:solidFill>
                <a:srgbClr val="002060"/>
              </a:solidFill>
              <a:latin typeface="Monotype Corsiva"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85953903.jpg"/>
          <p:cNvPicPr>
            <a:picLocks noChangeAspect="1" noChangeArrowheads="1"/>
          </p:cNvPicPr>
          <p:nvPr/>
        </p:nvPicPr>
        <p:blipFill>
          <a:blip r:embed="rId2" cstate="print"/>
          <a:srcRect r="1836"/>
          <a:stretch>
            <a:fillRect/>
          </a:stretch>
        </p:blipFill>
        <p:spPr bwMode="auto">
          <a:xfrm>
            <a:off x="152400" y="7239000"/>
            <a:ext cx="1549027" cy="1524000"/>
          </a:xfrm>
          <a:prstGeom prst="ellipse">
            <a:avLst/>
          </a:prstGeom>
          <a:ln>
            <a:noFill/>
          </a:ln>
          <a:effectLst>
            <a:softEdge rad="112500"/>
          </a:effectLst>
        </p:spPr>
      </p:pic>
      <p:pic>
        <p:nvPicPr>
          <p:cNvPr id="3" name="Рисунок 2" descr="D:\01.03.19\ЗЕЛЕНЫЙ ОГОНЕК\ЗЕЛЕНЫЙ ОГОНЕК - 2021\ПЕДАГОГИ\ИГРА-ХОДИЛКА.jpg"/>
          <p:cNvPicPr/>
          <p:nvPr/>
        </p:nvPicPr>
        <p:blipFill>
          <a:blip r:embed="rId3" cstate="print"/>
          <a:srcRect/>
          <a:stretch>
            <a:fillRect/>
          </a:stretch>
        </p:blipFill>
        <p:spPr bwMode="auto">
          <a:xfrm>
            <a:off x="1828800" y="4724400"/>
            <a:ext cx="4724400" cy="3581400"/>
          </a:xfrm>
          <a:prstGeom prst="rect">
            <a:avLst/>
          </a:prstGeom>
          <a:ln>
            <a:noFill/>
          </a:ln>
          <a:effectLst>
            <a:softEdge rad="112500"/>
          </a:effectLst>
        </p:spPr>
      </p:pic>
      <p:sp>
        <p:nvSpPr>
          <p:cNvPr id="4" name="TextBox 3"/>
          <p:cNvSpPr txBox="1"/>
          <p:nvPr/>
        </p:nvSpPr>
        <p:spPr>
          <a:xfrm>
            <a:off x="457200" y="228600"/>
            <a:ext cx="5791200" cy="4524315"/>
          </a:xfrm>
          <a:prstGeom prst="rect">
            <a:avLst/>
          </a:prstGeom>
          <a:noFill/>
        </p:spPr>
        <p:txBody>
          <a:bodyPr wrap="square" rtlCol="0">
            <a:spAutoFit/>
          </a:bodyPr>
          <a:lstStyle/>
          <a:p>
            <a:pPr algn="ctr"/>
            <a:r>
              <a:rPr lang="ru-RU" sz="3200" b="1" u="sng" dirty="0" smtClean="0">
                <a:solidFill>
                  <a:srgbClr val="002060"/>
                </a:solidFill>
                <a:latin typeface="Monotype Corsiva" pitchFamily="66" charset="0"/>
              </a:rPr>
              <a:t>ИГРОВОЕ ПОЛЕ  № 3.</a:t>
            </a:r>
          </a:p>
          <a:p>
            <a:pPr algn="ctr"/>
            <a:r>
              <a:rPr lang="ru-RU" sz="3200" b="1" u="sng" dirty="0" smtClean="0">
                <a:solidFill>
                  <a:srgbClr val="002060"/>
                </a:solidFill>
                <a:latin typeface="Monotype Corsiva" pitchFamily="66" charset="0"/>
              </a:rPr>
              <a:t>ИГРА - ХОДИЛКА</a:t>
            </a:r>
          </a:p>
          <a:p>
            <a:pPr algn="ctr"/>
            <a:r>
              <a:rPr lang="ru-RU" sz="3200" b="1" u="sng" dirty="0" smtClean="0">
                <a:solidFill>
                  <a:srgbClr val="002060"/>
                </a:solidFill>
                <a:latin typeface="Monotype Corsiva" pitchFamily="66" charset="0"/>
              </a:rPr>
              <a:t>«АЗБУКА  БЕЗОПАСНОСТИ»</a:t>
            </a:r>
          </a:p>
          <a:p>
            <a:pPr algn="ctr"/>
            <a:r>
              <a:rPr lang="ru-RU" sz="2400" b="1" dirty="0" smtClean="0">
                <a:solidFill>
                  <a:srgbClr val="002060"/>
                </a:solidFill>
                <a:latin typeface="Monotype Corsiva" pitchFamily="66" charset="0"/>
              </a:rPr>
              <a:t>РАСЧИТАНО  НА  ДЕТЕЙ С  5  ЛЕТ</a:t>
            </a:r>
          </a:p>
          <a:p>
            <a:pPr algn="ctr"/>
            <a:r>
              <a:rPr lang="ru-RU" sz="2400" b="1" dirty="0" smtClean="0">
                <a:solidFill>
                  <a:srgbClr val="002060"/>
                </a:solidFill>
                <a:latin typeface="Monotype Corsiva" pitchFamily="66" charset="0"/>
              </a:rPr>
              <a:t>В  ДОПОЛНЕНИЕ  К  ПОЛЮ РАЗРАБОТАНЫ  ИГРАЛЬНЫЕ И СИГНАЛЬНЫЕ  КАРТОЧКИ;</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КАРТОТЕКА  НАПОЛЬНЫХ ПОДВИЖНЫХ  ИГР ;</a:t>
            </a:r>
          </a:p>
          <a:p>
            <a:pPr algn="ctr"/>
            <a:r>
              <a:rPr lang="ru-RU" sz="2400" b="1" dirty="0" smtClean="0">
                <a:solidFill>
                  <a:srgbClr val="002060"/>
                </a:solidFill>
                <a:latin typeface="Monotype Corsiva" pitchFamily="66" charset="0"/>
              </a:rPr>
              <a:t>ИГРАЛЬНЫЙ КУБИК;</a:t>
            </a:r>
          </a:p>
          <a:p>
            <a:pPr algn="ctr"/>
            <a:r>
              <a:rPr lang="ru-RU" sz="2400" b="1" dirty="0" smtClean="0">
                <a:solidFill>
                  <a:srgbClr val="002060"/>
                </a:solidFill>
                <a:latin typeface="Monotype Corsiva" pitchFamily="66" charset="0"/>
              </a:rPr>
              <a:t>КЕГЛИ.</a:t>
            </a:r>
            <a:endParaRPr lang="ru-RU" sz="2400" b="1" dirty="0">
              <a:solidFill>
                <a:srgbClr val="002060"/>
              </a:solidFill>
              <a:latin typeface="Monotype Corsiva"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85953903.jpg"/>
          <p:cNvPicPr>
            <a:picLocks noChangeAspect="1" noChangeArrowheads="1"/>
          </p:cNvPicPr>
          <p:nvPr/>
        </p:nvPicPr>
        <p:blipFill>
          <a:blip r:embed="rId2" cstate="print"/>
          <a:srcRect r="1836"/>
          <a:stretch>
            <a:fillRect/>
          </a:stretch>
        </p:blipFill>
        <p:spPr bwMode="auto">
          <a:xfrm>
            <a:off x="304800" y="7315200"/>
            <a:ext cx="1549027" cy="1524000"/>
          </a:xfrm>
          <a:prstGeom prst="ellipse">
            <a:avLst/>
          </a:prstGeom>
          <a:ln>
            <a:noFill/>
          </a:ln>
          <a:effectLst>
            <a:softEdge rad="112500"/>
          </a:effectLst>
        </p:spPr>
      </p:pic>
      <p:sp>
        <p:nvSpPr>
          <p:cNvPr id="24577" name="Rectangle 1"/>
          <p:cNvSpPr>
            <a:spLocks noChangeArrowheads="1"/>
          </p:cNvSpPr>
          <p:nvPr/>
        </p:nvSpPr>
        <p:spPr bwMode="auto">
          <a:xfrm>
            <a:off x="0" y="0"/>
            <a:ext cx="6858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ОПИСАНИЕ  ИГРЫ – ХОДИЛКИ </a:t>
            </a:r>
            <a:endParaRPr kumimoji="0" lang="ru-RU" b="1"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«АЗБУКА  БЕЗОПАСНОСТИ»</a:t>
            </a:r>
            <a:endParaRPr kumimoji="0" lang="ru-RU" b="1"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lang="ru-RU" dirty="0" smtClean="0">
              <a:latin typeface="Monotype Corsiva" pitchFamily="66" charset="0"/>
              <a:ea typeface="Times New Roman" pitchFamily="18"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Подвижная напольная игра – </a:t>
            </a:r>
            <a:r>
              <a:rPr kumimoji="0" lang="ru-RU" b="0" i="1" u="none" strike="noStrike" cap="none" normalizeH="0" baseline="0" dirty="0" err="1" smtClean="0">
                <a:ln>
                  <a:noFill/>
                </a:ln>
                <a:solidFill>
                  <a:schemeClr val="tx1"/>
                </a:solidFill>
                <a:effectLst/>
                <a:latin typeface="Monotype Corsiva" pitchFamily="66" charset="0"/>
                <a:ea typeface="Times New Roman" pitchFamily="18" charset="0"/>
                <a:cs typeface="Times New Roman" pitchFamily="18" charset="0"/>
              </a:rPr>
              <a:t>ходилка</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«Азбука безопасности» позволяет в занимательной игровой форме, изучить и закрепить основы правил дорожного движения. Игроки поочерёдно бросают кубик и, совершая определённое количество ходов, выполняют задание, которое им выпадает. В комплекте предусмотрены игровые карточки с заданиями, которые детям предлагается выполнить в определенных точках маршрута. Для закрепления знаний, дети могут самостоятельно придумывать задания. Проходя маршрут от старта до финиша, дети будут преодолевать преграды, возвращаться на несколько шагов назад или пропускать ход. В процессе игры дети закрепляют знания о правилах дорожного движения, расширят свой кругозор, научатся размышлять логически, потренируют порядковый счет и улучшат моторику рук.</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ХОД ИГРЫ</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Игроки поочерёдно бросают кубик и, совершают определённое количество ходов. Если игрок попадает на зеленый цвет он делает еще один ход; на красный - пропускает ход; если попадает на знак движение запрещено, то делает шаг назад или выполняет задание из конверта (по выбору);  если попадает на знак разрешен пешеходный переход, то делает шаг вперед. </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Выигрывает участник, который первым окажется на финише.</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01.03.19\ЗЕЛЕНЫЙ ОГОНЕК\ЗЕЛЕНЫЙ ОГОНЕК - 2021\ПЕДАГОГИ\ИГРА-ХОДИЛКА.jpg"/>
          <p:cNvPicPr>
            <a:picLocks noChangeAspect="1" noChangeArrowheads="1"/>
          </p:cNvPicPr>
          <p:nvPr/>
        </p:nvPicPr>
        <p:blipFill>
          <a:blip r:embed="rId2" cstate="print"/>
          <a:srcRect/>
          <a:stretch>
            <a:fillRect/>
          </a:stretch>
        </p:blipFill>
        <p:spPr bwMode="auto">
          <a:xfrm>
            <a:off x="3810000" y="6781800"/>
            <a:ext cx="2850586" cy="2022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D:\01.03.19\ЗЕЛЕНЫЙ ОГОНЕК\ЗЕЛЕНЫЙ ОГОНЕК - 2021\ПЕДАГОГИ\банер 2.jpg"/>
          <p:cNvPicPr>
            <a:picLocks noChangeAspect="1" noChangeArrowheads="1"/>
          </p:cNvPicPr>
          <p:nvPr/>
        </p:nvPicPr>
        <p:blipFill>
          <a:blip r:embed="rId3" cstate="print"/>
          <a:srcRect/>
          <a:stretch>
            <a:fillRect/>
          </a:stretch>
        </p:blipFill>
        <p:spPr bwMode="auto">
          <a:xfrm>
            <a:off x="2057400" y="4724400"/>
            <a:ext cx="2667000" cy="2325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D:\01.03.19\ЗЕЛЕНЫЙ ОГОНЕК\ЗЕЛЕНЫЙ ОГОНЕК - 2021\ПЕДАГОГИ\баннер 1.JPG"/>
          <p:cNvPicPr>
            <a:picLocks noChangeAspect="1" noChangeArrowheads="1"/>
          </p:cNvPicPr>
          <p:nvPr/>
        </p:nvPicPr>
        <p:blipFill>
          <a:blip r:embed="rId4"/>
          <a:srcRect/>
          <a:stretch>
            <a:fillRect/>
          </a:stretch>
        </p:blipFill>
        <p:spPr bwMode="auto">
          <a:xfrm>
            <a:off x="304800" y="2971800"/>
            <a:ext cx="2867276" cy="2150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457201" y="457200"/>
            <a:ext cx="6172200" cy="2062103"/>
          </a:xfrm>
          <a:prstGeom prst="rect">
            <a:avLst/>
          </a:prstGeom>
          <a:noFill/>
        </p:spPr>
        <p:txBody>
          <a:bodyPr wrap="square" rtlCol="0">
            <a:spAutoFit/>
          </a:bodyPr>
          <a:lstStyle/>
          <a:p>
            <a:pPr algn="ctr"/>
            <a:r>
              <a:rPr lang="ru-RU" sz="3200" b="1" dirty="0" smtClean="0">
                <a:solidFill>
                  <a:srgbClr val="C00000"/>
                </a:solidFill>
                <a:latin typeface="Monotype Corsiva" pitchFamily="66" charset="0"/>
              </a:rPr>
              <a:t>КАРТОТЕКА </a:t>
            </a:r>
          </a:p>
          <a:p>
            <a:pPr algn="ctr"/>
            <a:r>
              <a:rPr lang="ru-RU" sz="3200" b="1" dirty="0" smtClean="0">
                <a:solidFill>
                  <a:srgbClr val="C00000"/>
                </a:solidFill>
                <a:latin typeface="Monotype Corsiva" pitchFamily="66" charset="0"/>
              </a:rPr>
              <a:t>НАПОЛЬНЫХ ПОДВИЖНЫХ ИГР</a:t>
            </a:r>
          </a:p>
          <a:p>
            <a:pPr algn="ctr"/>
            <a:r>
              <a:rPr lang="ru-RU" sz="3200" b="1" dirty="0" smtClean="0">
                <a:solidFill>
                  <a:srgbClr val="C00000"/>
                </a:solidFill>
                <a:latin typeface="Monotype Corsiva" pitchFamily="66" charset="0"/>
              </a:rPr>
              <a:t>ПО ОБУЧЕНИЮ ДОШКОЛЬНИКОВ  ПДД</a:t>
            </a:r>
            <a:endParaRPr lang="ru-RU" sz="3200" b="1" dirty="0">
              <a:solidFill>
                <a:srgbClr val="C00000"/>
              </a:solidFill>
              <a:latin typeface="Monotype Corsiva" pitchFamily="66" charset="0"/>
            </a:endParaRPr>
          </a:p>
        </p:txBody>
      </p:sp>
      <p:sp>
        <p:nvSpPr>
          <p:cNvPr id="6" name="TextBox 5"/>
          <p:cNvSpPr txBox="1"/>
          <p:nvPr/>
        </p:nvSpPr>
        <p:spPr>
          <a:xfrm>
            <a:off x="3352800" y="3352800"/>
            <a:ext cx="3200400" cy="1200329"/>
          </a:xfrm>
          <a:prstGeom prst="rect">
            <a:avLst/>
          </a:prstGeom>
          <a:noFill/>
        </p:spPr>
        <p:txBody>
          <a:bodyPr wrap="square" rtlCol="0">
            <a:spAutoFit/>
          </a:bodyPr>
          <a:lstStyle/>
          <a:p>
            <a:pPr algn="ctr"/>
            <a:r>
              <a:rPr lang="ru-RU" sz="2400" b="1" dirty="0" smtClean="0">
                <a:solidFill>
                  <a:srgbClr val="C00000"/>
                </a:solidFill>
                <a:latin typeface="Monotype Corsiva" pitchFamily="66" charset="0"/>
              </a:rPr>
              <a:t>МБДОУ «ДЕТСКИЙ САД «СВЕТЛЯЧОК Г.СТРОИТЕЛЬ»</a:t>
            </a:r>
            <a:endParaRPr lang="ru-RU" sz="2400" b="1" dirty="0">
              <a:solidFill>
                <a:srgbClr val="C00000"/>
              </a:solidFill>
              <a:latin typeface="Monotype Corsiva" pitchFamily="66" charset="0"/>
            </a:endParaRPr>
          </a:p>
        </p:txBody>
      </p:sp>
      <p:pic>
        <p:nvPicPr>
          <p:cNvPr id="7" name="Picture 2" descr="C:\Users\Admin\Desktop\85953903.jpg"/>
          <p:cNvPicPr>
            <a:picLocks noChangeAspect="1" noChangeArrowheads="1"/>
          </p:cNvPicPr>
          <p:nvPr/>
        </p:nvPicPr>
        <p:blipFill>
          <a:blip r:embed="rId5" cstate="print"/>
          <a:srcRect r="1836"/>
          <a:stretch>
            <a:fillRect/>
          </a:stretch>
        </p:blipFill>
        <p:spPr bwMode="auto">
          <a:xfrm>
            <a:off x="152400" y="7391400"/>
            <a:ext cx="1676400" cy="164931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85953903.jpg"/>
          <p:cNvPicPr>
            <a:picLocks noChangeAspect="1" noChangeArrowheads="1"/>
          </p:cNvPicPr>
          <p:nvPr/>
        </p:nvPicPr>
        <p:blipFill>
          <a:blip r:embed="rId2" cstate="print"/>
          <a:srcRect r="1836"/>
          <a:stretch>
            <a:fillRect/>
          </a:stretch>
        </p:blipFill>
        <p:spPr bwMode="auto">
          <a:xfrm>
            <a:off x="381000" y="7315200"/>
            <a:ext cx="1549027" cy="1524000"/>
          </a:xfrm>
          <a:prstGeom prst="ellipse">
            <a:avLst/>
          </a:prstGeom>
          <a:ln>
            <a:noFill/>
          </a:ln>
          <a:effectLst>
            <a:softEdge rad="112500"/>
          </a:effectLst>
        </p:spPr>
      </p:pic>
      <p:sp>
        <p:nvSpPr>
          <p:cNvPr id="23553" name="Rectangle 1"/>
          <p:cNvSpPr>
            <a:spLocks noChangeArrowheads="1"/>
          </p:cNvSpPr>
          <p:nvPr/>
        </p:nvSpPr>
        <p:spPr bwMode="auto">
          <a:xfrm>
            <a:off x="0" y="152400"/>
            <a:ext cx="6858000" cy="80021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Игра №1</a:t>
            </a:r>
            <a:r>
              <a:rPr kumimoji="0" lang="ru-RU" sz="24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r>
            <a:br>
              <a:rPr kumimoji="0" lang="ru-RU" sz="24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br>
            <a:r>
              <a:rPr kumimoji="0" lang="ru-RU" sz="24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t>
            </a:r>
            <a:r>
              <a:rPr kumimoji="0" lang="ru-RU" sz="24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Дорога в детский сад</a:t>
            </a:r>
            <a:r>
              <a:rPr lang="ru-RU" sz="2400" i="1" dirty="0" smtClean="0">
                <a:latin typeface="Monotype Corsiva" pitchFamily="66" charset="0"/>
                <a:ea typeface="Times New Roman" pitchFamily="18" charset="0"/>
                <a:cs typeface="Times New Roman" pitchFamily="18" charset="0"/>
              </a:rPr>
              <a:t>»</a:t>
            </a:r>
            <a:endParaRPr kumimoji="0" lang="ru-RU" sz="24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Цель. </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Закреплять знания детей о </a:t>
            </a: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дорожных знаках</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о </a:t>
            </a: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правилах дорожного движения</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Оборудование:</a:t>
            </a: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игровое поле, кубик, игральные карточки, кегли.</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Игроки выбирают себе кегли и ставят их в начало игры. Игроки , путем считалки (по выбору детей) определяют последовательность кто за кем кидает игральный кубик, и согласно  очереди бросают кубик , и передвигают свою кеглю по  количеству, выпавших  ходов. Если выпадает четное число нужно поставить правильный  знак, если нечетное - отгадать загадку.</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Эту ленту не возьмешь</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 в косичку не вплетешь.</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На земле она лежит,</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Транспорт вдоль по ней бежит.</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t>
            </a: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Дорога</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Поставить нужный знак. (больница)</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По обочине </a:t>
            </a: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дороги</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Как солдатики, стоят.</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Все мы с вами выполняем,</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Все, что нам они велят.</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(Знаки).</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Тут машина не пойдет.</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Главный здесь – пешеход.</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Что друг другу не мешать,</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Нужно </a:t>
            </a: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справа путь держать</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(Тротуар).</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1201847"/>
            <a:ext cx="5943600" cy="6986528"/>
          </a:xfrm>
          <a:prstGeom prst="rect">
            <a:avLst/>
          </a:prstGeom>
        </p:spPr>
        <p:txBody>
          <a:bodyPr wrap="square">
            <a:spAutoFit/>
          </a:bodyPr>
          <a:lstStyle/>
          <a:p>
            <a:pPr lvl="0" indent="449263" algn="ctr" eaLnBrk="0" fontAlgn="base" hangingPunct="0">
              <a:spcBef>
                <a:spcPct val="0"/>
              </a:spcBef>
              <a:spcAft>
                <a:spcPct val="0"/>
              </a:spcAft>
            </a:pPr>
            <a:endParaRPr lang="ru-RU" sz="1600" i="1" dirty="0" smtClean="0">
              <a:latin typeface="Monotype Corsiva" pitchFamily="66" charset="0"/>
              <a:ea typeface="Times New Roman" pitchFamily="18" charset="0"/>
              <a:cs typeface="Times New Roman" pitchFamily="18" charset="0"/>
            </a:endParaRPr>
          </a:p>
          <a:p>
            <a:pPr lvl="0" indent="449263" algn="ctr" eaLnBrk="0" fontAlgn="base" hangingPunct="0">
              <a:spcBef>
                <a:spcPct val="0"/>
              </a:spcBef>
              <a:spcAft>
                <a:spcPct val="0"/>
              </a:spcAft>
            </a:pPr>
            <a:r>
              <a:rPr lang="ru-RU" b="1" i="1" dirty="0" smtClean="0">
                <a:latin typeface="Monotype Corsiva" pitchFamily="66" charset="0"/>
                <a:ea typeface="Times New Roman" pitchFamily="18" charset="0"/>
                <a:cs typeface="Times New Roman" pitchFamily="18" charset="0"/>
              </a:rPr>
              <a:t>Поставить нужный знак. (пункт питания).</a:t>
            </a:r>
            <a:endParaRPr lang="ru-RU" b="1"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Пешеходам объясняет,</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Как </a:t>
            </a:r>
            <a:r>
              <a:rPr lang="ru-RU" b="1" i="1" dirty="0" smtClean="0">
                <a:latin typeface="Monotype Corsiva" pitchFamily="66" charset="0"/>
                <a:ea typeface="Times New Roman" pitchFamily="18" charset="0"/>
                <a:cs typeface="Times New Roman" pitchFamily="18" charset="0"/>
              </a:rPr>
              <a:t>дорогу перейти</a:t>
            </a:r>
            <a:r>
              <a:rPr lang="ru-RU" i="1" dirty="0" smtClean="0">
                <a:latin typeface="Monotype Corsiva" pitchFamily="66" charset="0"/>
                <a:ea typeface="Times New Roman" pitchFamily="18" charset="0"/>
                <a:cs typeface="Times New Roman" pitchFamily="18" charset="0"/>
              </a:rPr>
              <a:t>.</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Он сигналы зажигает,</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Помогая нам в пути.</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b="1" i="1" dirty="0" smtClean="0">
                <a:latin typeface="Monotype Corsiva" pitchFamily="66" charset="0"/>
                <a:ea typeface="Times New Roman" pitchFamily="18" charset="0"/>
                <a:cs typeface="Times New Roman" pitchFamily="18" charset="0"/>
              </a:rPr>
              <a:t>(Светофор).</a:t>
            </a:r>
            <a:endParaRPr lang="ru-RU" b="1" dirty="0" smtClean="0">
              <a:latin typeface="Monotype Corsiva" pitchFamily="66" charset="0"/>
              <a:cs typeface="Arial" pitchFamily="34" charset="0"/>
            </a:endParaRPr>
          </a:p>
          <a:p>
            <a:pPr lvl="0" indent="449263" algn="ctr" eaLnBrk="0" fontAlgn="base" hangingPunct="0">
              <a:spcBef>
                <a:spcPct val="0"/>
              </a:spcBef>
              <a:spcAft>
                <a:spcPct val="0"/>
              </a:spcAft>
            </a:pPr>
            <a:r>
              <a:rPr lang="ru-RU" b="1" i="1" dirty="0" smtClean="0">
                <a:latin typeface="Monotype Corsiva" pitchFamily="66" charset="0"/>
                <a:ea typeface="Times New Roman" pitchFamily="18" charset="0"/>
                <a:cs typeface="Times New Roman" pitchFamily="18" charset="0"/>
              </a:rPr>
              <a:t>Поставить нужный знак. (пешеходный переход).</a:t>
            </a:r>
            <a:endParaRPr lang="ru-RU" b="1"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 Железные звери</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Рычат и гудят.</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Глаза, как у кошек,</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Ночами — горят.</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b="1" i="1" dirty="0" smtClean="0">
                <a:latin typeface="Monotype Corsiva" pitchFamily="66" charset="0"/>
                <a:ea typeface="Times New Roman" pitchFamily="18" charset="0"/>
                <a:cs typeface="Times New Roman" pitchFamily="18" charset="0"/>
              </a:rPr>
              <a:t>(Машины).</a:t>
            </a:r>
            <a:endParaRPr lang="ru-RU" b="1"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Предупреждает этот знак,</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Что у дороги здесь зигзаг,</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И впереди машину ждёт Крутой…</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b="1" i="1" dirty="0" smtClean="0">
                <a:latin typeface="Monotype Corsiva" pitchFamily="66" charset="0"/>
                <a:ea typeface="Times New Roman" pitchFamily="18" charset="0"/>
                <a:cs typeface="Times New Roman" pitchFamily="18" charset="0"/>
              </a:rPr>
              <a:t>(Опасный поворот).</a:t>
            </a:r>
            <a:endParaRPr lang="ru-RU" b="1"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Поставить нужный знак. (Подземный пешеходный переход).</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 Поставить нужный знак. (осторожно дети).</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Полицейских нет фуражек,</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А в глазах стеклянный свет,</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Но любой машине скажет:</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Можно ехать или нет…</a:t>
            </a:r>
            <a:endParaRPr lang="ru-RU" dirty="0" smtClean="0">
              <a:latin typeface="Monotype Corsiva" pitchFamily="66" charset="0"/>
              <a:cs typeface="Arial" pitchFamily="34" charset="0"/>
            </a:endParaRPr>
          </a:p>
          <a:p>
            <a:pPr lvl="0" indent="449263" algn="ctr" eaLnBrk="0" fontAlgn="base" hangingPunct="0">
              <a:spcBef>
                <a:spcPct val="0"/>
              </a:spcBef>
              <a:spcAft>
                <a:spcPct val="0"/>
              </a:spcAft>
            </a:pPr>
            <a:r>
              <a:rPr lang="ru-RU" b="1" i="1" dirty="0" smtClean="0">
                <a:latin typeface="Monotype Corsiva" pitchFamily="66" charset="0"/>
                <a:ea typeface="Times New Roman" pitchFamily="18" charset="0"/>
                <a:cs typeface="Times New Roman" pitchFamily="18" charset="0"/>
              </a:rPr>
              <a:t>(Светофор).</a:t>
            </a:r>
            <a:endParaRPr lang="ru-RU" b="1" dirty="0" smtClean="0">
              <a:latin typeface="Monotype Corsiva" pitchFamily="66" charset="0"/>
              <a:cs typeface="Arial" pitchFamily="34" charset="0"/>
            </a:endParaRPr>
          </a:p>
          <a:p>
            <a:pPr lvl="0" indent="449263" algn="ctr" eaLnBrk="0" fontAlgn="base" hangingPunct="0">
              <a:spcBef>
                <a:spcPct val="0"/>
              </a:spcBef>
              <a:spcAft>
                <a:spcPct val="0"/>
              </a:spcAft>
            </a:pPr>
            <a:r>
              <a:rPr lang="ru-RU" i="1" dirty="0" smtClean="0">
                <a:latin typeface="Monotype Corsiva" pitchFamily="66" charset="0"/>
                <a:ea typeface="Times New Roman" pitchFamily="18" charset="0"/>
                <a:cs typeface="Times New Roman" pitchFamily="18" charset="0"/>
              </a:rPr>
              <a:t>Поставить </a:t>
            </a:r>
            <a:r>
              <a:rPr lang="ru-RU" b="1" i="1" dirty="0" smtClean="0">
                <a:latin typeface="Monotype Corsiva" pitchFamily="66" charset="0"/>
                <a:ea typeface="Times New Roman" pitchFamily="18" charset="0"/>
                <a:cs typeface="Times New Roman" pitchFamily="18" charset="0"/>
              </a:rPr>
              <a:t>нужный знак. (Зеленый свет)</a:t>
            </a:r>
            <a:r>
              <a:rPr lang="ru-RU" i="1" dirty="0" smtClean="0">
                <a:latin typeface="Monotype Corsiva" pitchFamily="66" charset="0"/>
                <a:ea typeface="Times New Roman" pitchFamily="18" charset="0"/>
                <a:cs typeface="Times New Roman" pitchFamily="18" charset="0"/>
              </a:rPr>
              <a:t> </a:t>
            </a:r>
            <a:endParaRPr lang="ru-RU" dirty="0" smtClean="0">
              <a:latin typeface="Monotype Corsiva" pitchFamily="66" charset="0"/>
              <a:cs typeface="Arial" pitchFamily="34" charset="0"/>
            </a:endParaRPr>
          </a:p>
        </p:txBody>
      </p:sp>
      <p:pic>
        <p:nvPicPr>
          <p:cNvPr id="3" name="Picture 2" descr="C:\Users\Admin\Desktop\85953903.jpg"/>
          <p:cNvPicPr>
            <a:picLocks noChangeAspect="1" noChangeArrowheads="1"/>
          </p:cNvPicPr>
          <p:nvPr/>
        </p:nvPicPr>
        <p:blipFill>
          <a:blip r:embed="rId2" cstate="print"/>
          <a:srcRect r="1836"/>
          <a:stretch>
            <a:fillRect/>
          </a:stretch>
        </p:blipFill>
        <p:spPr bwMode="auto">
          <a:xfrm>
            <a:off x="152400" y="7391400"/>
            <a:ext cx="1549027" cy="1524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04800" y="0"/>
            <a:ext cx="609600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Игра</a:t>
            </a:r>
            <a:r>
              <a:rPr kumimoji="0" lang="ru-RU" sz="24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t>
            </a:r>
            <a:r>
              <a:rPr kumimoji="0" lang="ru-RU" sz="24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№2</a:t>
            </a:r>
            <a:r>
              <a:rPr kumimoji="0" lang="ru-RU" sz="24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Правила игры:</a:t>
            </a:r>
            <a:r>
              <a:rPr kumimoji="0" lang="ru-RU" sz="24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В игре принимают участие от 3-9 игроков. Игроки выбирают, по какому пути они пойдут, по очереди кидают 2 кубика: кубик с цифрами от 1 до 6 и кубик с 3 цветами (красный, желтый, зелёный) и передвигают фишки по полю в сторону своей цели. А на дороге их ждут препятствия, которые помогут быстрее запомнить, как правильно вести себя на улице.</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Попадая на один из цветных участков на игровом поле, игрок следует следующей </a:t>
            </a:r>
            <a:r>
              <a:rPr kumimoji="0" lang="ru-RU" b="1"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инструкции:</a:t>
            </a:r>
            <a:r>
              <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Красный</a:t>
            </a:r>
            <a:r>
              <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 пропускает ход.</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«Пешеходный переход» </a:t>
            </a:r>
            <a:r>
              <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отгадывает загадки о дорожных знаках и находит иллюстрации к отгадкам.</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Зеленый</a:t>
            </a:r>
            <a:r>
              <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 рассматривает и описывает изображенные на дидактических карточках «Опасные ситуации на дорогах». Рассказывает о правилах безопасного поведения на дорогах</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«Движение запрещено» - делает два шага назад.</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Победитель</a:t>
            </a:r>
            <a:r>
              <a:rPr kumimoji="0" lang="ru-RU"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 первый, кто пришел к станции, получает медаль «Юный инспектор движения». </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p:txBody>
      </p:sp>
      <p:pic>
        <p:nvPicPr>
          <p:cNvPr id="3" name="Picture 2" descr="C:\Users\Admin\Desktop\85953903.jpg"/>
          <p:cNvPicPr>
            <a:picLocks noChangeAspect="1" noChangeArrowheads="1"/>
          </p:cNvPicPr>
          <p:nvPr/>
        </p:nvPicPr>
        <p:blipFill>
          <a:blip r:embed="rId2" cstate="print"/>
          <a:srcRect r="1836"/>
          <a:stretch>
            <a:fillRect/>
          </a:stretch>
        </p:blipFill>
        <p:spPr bwMode="auto">
          <a:xfrm>
            <a:off x="152400" y="7239000"/>
            <a:ext cx="1549027" cy="1524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533400" y="0"/>
            <a:ext cx="6096000"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24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Игра №3</a:t>
            </a:r>
            <a:r>
              <a:rPr kumimoji="0" lang="ru-RU" sz="24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Цель: </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Продолжать знакомить с правилами безопасного поведения на дорогах. </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Оборудование:</a:t>
            </a: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Игровое напольное поле, кубик, кегли, игральные карточки.</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Правила игры: </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В игре могут участвовать 3-9 игрока. </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Игроки по очереди (выстроенной в ходе считалочки) бросают игральный кубик и передвигают свои кегли  вперед на столько ходов, сколько точек выпало на кубике. На пути встречаются знаки, попадая на них, нужно будет выполнить соответствующие действия. Победителем станет тот, кто быстрее всех доберется до финиша, преодолев все препятствия и преграды на своем пути. </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Если попадаешь на знак «Движение запрещено» то нужно назвать запрещающие знаки; если попадаешь на «Движение разрешено», то нужно назвать сервисный знак. </a:t>
            </a: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p:txBody>
      </p:sp>
      <p:pic>
        <p:nvPicPr>
          <p:cNvPr id="3" name="Picture 2" descr="C:\Users\Admin\Desktop\85953903.jpg"/>
          <p:cNvPicPr>
            <a:picLocks noChangeAspect="1" noChangeArrowheads="1"/>
          </p:cNvPicPr>
          <p:nvPr/>
        </p:nvPicPr>
        <p:blipFill>
          <a:blip r:embed="rId2" cstate="print"/>
          <a:srcRect r="1836"/>
          <a:stretch>
            <a:fillRect/>
          </a:stretch>
        </p:blipFill>
        <p:spPr bwMode="auto">
          <a:xfrm>
            <a:off x="152400" y="7239000"/>
            <a:ext cx="1549027" cy="1524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01.03.19\ЗЕЛЕНЫЙ ОГОНЕК\ЗЕЛЕНЫЙ ОГОНЕК - 2021\ПЕДАГОГИ\баннер 1.JPG"/>
          <p:cNvPicPr>
            <a:picLocks noChangeAspect="1" noChangeArrowheads="1"/>
          </p:cNvPicPr>
          <p:nvPr/>
        </p:nvPicPr>
        <p:blipFill>
          <a:blip r:embed="rId2"/>
          <a:srcRect/>
          <a:stretch>
            <a:fillRect/>
          </a:stretch>
        </p:blipFill>
        <p:spPr bwMode="auto">
          <a:xfrm>
            <a:off x="228600" y="2057400"/>
            <a:ext cx="3124200" cy="2343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3" descr="D:\01.03.19\ЗЕЛЕНЫЙ ОГОНЕК\ЗЕЛЕНЫЙ ОГОНЕК - 2021\ПЕДАГОГИ\банер 2.jpg"/>
          <p:cNvPicPr>
            <a:picLocks noChangeAspect="1" noChangeArrowheads="1"/>
          </p:cNvPicPr>
          <p:nvPr/>
        </p:nvPicPr>
        <p:blipFill>
          <a:blip r:embed="rId3" cstate="print"/>
          <a:srcRect/>
          <a:stretch>
            <a:fillRect/>
          </a:stretch>
        </p:blipFill>
        <p:spPr bwMode="auto">
          <a:xfrm>
            <a:off x="1447800" y="4267200"/>
            <a:ext cx="2929187" cy="25539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2" descr="D:\01.03.19\ЗЕЛЕНЫЙ ОГОНЕК\ЗЕЛЕНЫЙ ОГОНЕК - 2021\ПЕДАГОГИ\ИГРА-ХОДИЛКА.jpg"/>
          <p:cNvPicPr>
            <a:picLocks noChangeAspect="1" noChangeArrowheads="1"/>
          </p:cNvPicPr>
          <p:nvPr/>
        </p:nvPicPr>
        <p:blipFill>
          <a:blip r:embed="rId4" cstate="print"/>
          <a:srcRect/>
          <a:stretch>
            <a:fillRect/>
          </a:stretch>
        </p:blipFill>
        <p:spPr bwMode="auto">
          <a:xfrm>
            <a:off x="3124200" y="6248400"/>
            <a:ext cx="3581400" cy="2541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C:\Users\Admin\Desktop\17844908466b614e00320707a3fec4cb.png"/>
          <p:cNvPicPr>
            <a:picLocks noChangeAspect="1" noChangeArrowheads="1"/>
          </p:cNvPicPr>
          <p:nvPr/>
        </p:nvPicPr>
        <p:blipFill>
          <a:blip r:embed="rId5" cstate="print"/>
          <a:srcRect/>
          <a:stretch>
            <a:fillRect/>
          </a:stretch>
        </p:blipFill>
        <p:spPr bwMode="auto">
          <a:xfrm>
            <a:off x="304800" y="6934200"/>
            <a:ext cx="2474536" cy="2000250"/>
          </a:xfrm>
          <a:prstGeom prst="rect">
            <a:avLst/>
          </a:prstGeom>
          <a:noFill/>
        </p:spPr>
      </p:pic>
      <p:sp>
        <p:nvSpPr>
          <p:cNvPr id="6" name="TextBox 5"/>
          <p:cNvSpPr txBox="1"/>
          <p:nvPr/>
        </p:nvSpPr>
        <p:spPr>
          <a:xfrm>
            <a:off x="685800" y="304800"/>
            <a:ext cx="5622053" cy="1107996"/>
          </a:xfrm>
          <a:prstGeom prst="rect">
            <a:avLst/>
          </a:prstGeom>
          <a:noFill/>
        </p:spPr>
        <p:txBody>
          <a:bodyPr wrap="none" rtlCol="0">
            <a:spAutoFit/>
          </a:bodyPr>
          <a:lstStyle/>
          <a:p>
            <a:pPr algn="ctr"/>
            <a:r>
              <a:rPr lang="ru-RU" sz="2400" b="1" dirty="0" smtClean="0">
                <a:solidFill>
                  <a:srgbClr val="C00000"/>
                </a:solidFill>
                <a:latin typeface="Monotype Corsiva" pitchFamily="66" charset="0"/>
              </a:rPr>
              <a:t>НАПОЛЬНЫЕ  ПОДВИЖНЫХЕ   ИГРЫ</a:t>
            </a:r>
          </a:p>
          <a:p>
            <a:pPr algn="ctr"/>
            <a:r>
              <a:rPr lang="ru-RU" sz="2400" b="1" dirty="0" smtClean="0">
                <a:solidFill>
                  <a:srgbClr val="C00000"/>
                </a:solidFill>
                <a:latin typeface="Monotype Corsiva" pitchFamily="66" charset="0"/>
              </a:rPr>
              <a:t>ПО ОБУЧЕНИЮ ДОШКОЛЬНИКОВ  ПДД</a:t>
            </a:r>
          </a:p>
          <a:p>
            <a:endParaRPr lang="ru-RU" dirty="0"/>
          </a:p>
        </p:txBody>
      </p:sp>
      <p:sp>
        <p:nvSpPr>
          <p:cNvPr id="7" name="TextBox 6"/>
          <p:cNvSpPr txBox="1"/>
          <p:nvPr/>
        </p:nvSpPr>
        <p:spPr>
          <a:xfrm>
            <a:off x="3352800" y="1447800"/>
            <a:ext cx="3276600" cy="1219200"/>
          </a:xfrm>
          <a:prstGeom prst="rect">
            <a:avLst/>
          </a:prstGeom>
          <a:noFill/>
        </p:spPr>
        <p:txBody>
          <a:bodyPr wrap="square" rtlCol="0">
            <a:prstTxWarp prst="textSlantDown">
              <a:avLst/>
            </a:prstTxWarp>
            <a:spAutoFit/>
          </a:bodyPr>
          <a:lstStyle/>
          <a:p>
            <a:r>
              <a:rPr lang="ru-RU" sz="2400" dirty="0" smtClean="0">
                <a:solidFill>
                  <a:srgbClr val="002060"/>
                </a:solidFill>
                <a:latin typeface="Monotype Corsiva" pitchFamily="66" charset="0"/>
              </a:rPr>
              <a:t>ОБУЧЕНИЕ В ДВИЖЕНИИ</a:t>
            </a:r>
            <a:endParaRPr lang="ru-RU" sz="2400" dirty="0">
              <a:solidFill>
                <a:srgbClr val="002060"/>
              </a:solidFill>
              <a:latin typeface="Monotype Corsiva"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01.03.19\ЗЕЛЕНЫЙ ОГОНЕК\ЗЕЛЕНЫЙ ОГОНЕК - 2021\ПЕДАГОГИ\баннер 1.JPG"/>
          <p:cNvPicPr>
            <a:picLocks noChangeAspect="1" noChangeArrowheads="1"/>
          </p:cNvPicPr>
          <p:nvPr/>
        </p:nvPicPr>
        <p:blipFill>
          <a:blip r:embed="rId2"/>
          <a:srcRect/>
          <a:stretch>
            <a:fillRect/>
          </a:stretch>
        </p:blipFill>
        <p:spPr bwMode="auto">
          <a:xfrm>
            <a:off x="228600" y="2057400"/>
            <a:ext cx="3124200" cy="2343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3" descr="D:\01.03.19\ЗЕЛЕНЫЙ ОГОНЕК\ЗЕЛЕНЫЙ ОГОНЕК - 2021\ПЕДАГОГИ\банер 2.jpg"/>
          <p:cNvPicPr>
            <a:picLocks noChangeAspect="1" noChangeArrowheads="1"/>
          </p:cNvPicPr>
          <p:nvPr/>
        </p:nvPicPr>
        <p:blipFill>
          <a:blip r:embed="rId3" cstate="print"/>
          <a:srcRect/>
          <a:stretch>
            <a:fillRect/>
          </a:stretch>
        </p:blipFill>
        <p:spPr bwMode="auto">
          <a:xfrm>
            <a:off x="1447800" y="4267200"/>
            <a:ext cx="2929187" cy="25539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2" descr="D:\01.03.19\ЗЕЛЕНЫЙ ОГОНЕК\ЗЕЛЕНЫЙ ОГОНЕК - 2021\ПЕДАГОГИ\ИГРА-ХОДИЛКА.jpg"/>
          <p:cNvPicPr>
            <a:picLocks noChangeAspect="1" noChangeArrowheads="1"/>
          </p:cNvPicPr>
          <p:nvPr/>
        </p:nvPicPr>
        <p:blipFill>
          <a:blip r:embed="rId4" cstate="print"/>
          <a:srcRect/>
          <a:stretch>
            <a:fillRect/>
          </a:stretch>
        </p:blipFill>
        <p:spPr bwMode="auto">
          <a:xfrm>
            <a:off x="3124200" y="6248400"/>
            <a:ext cx="3581400" cy="2541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C:\Users\Admin\Desktop\17844908466b614e00320707a3fec4cb.png"/>
          <p:cNvPicPr>
            <a:picLocks noChangeAspect="1" noChangeArrowheads="1"/>
          </p:cNvPicPr>
          <p:nvPr/>
        </p:nvPicPr>
        <p:blipFill>
          <a:blip r:embed="rId5" cstate="print"/>
          <a:srcRect/>
          <a:stretch>
            <a:fillRect/>
          </a:stretch>
        </p:blipFill>
        <p:spPr bwMode="auto">
          <a:xfrm>
            <a:off x="304800" y="6934200"/>
            <a:ext cx="2474536" cy="2000250"/>
          </a:xfrm>
          <a:prstGeom prst="rect">
            <a:avLst/>
          </a:prstGeom>
          <a:noFill/>
        </p:spPr>
      </p:pic>
      <p:sp>
        <p:nvSpPr>
          <p:cNvPr id="6" name="TextBox 5"/>
          <p:cNvSpPr txBox="1"/>
          <p:nvPr/>
        </p:nvSpPr>
        <p:spPr>
          <a:xfrm>
            <a:off x="685800" y="304800"/>
            <a:ext cx="5622053" cy="1107996"/>
          </a:xfrm>
          <a:prstGeom prst="rect">
            <a:avLst/>
          </a:prstGeom>
          <a:noFill/>
        </p:spPr>
        <p:txBody>
          <a:bodyPr wrap="none" rtlCol="0">
            <a:spAutoFit/>
          </a:bodyPr>
          <a:lstStyle/>
          <a:p>
            <a:pPr algn="ctr"/>
            <a:r>
              <a:rPr lang="ru-RU" sz="2400" b="1" dirty="0" smtClean="0">
                <a:solidFill>
                  <a:srgbClr val="C00000"/>
                </a:solidFill>
                <a:latin typeface="Monotype Corsiva" pitchFamily="66" charset="0"/>
              </a:rPr>
              <a:t>НАПОЛЬНЫЕ  ПОДВИЖНЫХЕ   ИГРЫ</a:t>
            </a:r>
          </a:p>
          <a:p>
            <a:pPr algn="ctr"/>
            <a:r>
              <a:rPr lang="ru-RU" sz="2400" b="1" dirty="0" smtClean="0">
                <a:solidFill>
                  <a:srgbClr val="C00000"/>
                </a:solidFill>
                <a:latin typeface="Monotype Corsiva" pitchFamily="66" charset="0"/>
              </a:rPr>
              <a:t>ПО ОБУЧЕНИЮ ДОШКОЛЬНИКОВ  ПДД</a:t>
            </a:r>
          </a:p>
          <a:p>
            <a:endParaRPr lang="ru-RU" dirty="0"/>
          </a:p>
        </p:txBody>
      </p:sp>
      <p:sp>
        <p:nvSpPr>
          <p:cNvPr id="7" name="TextBox 6"/>
          <p:cNvSpPr txBox="1"/>
          <p:nvPr/>
        </p:nvSpPr>
        <p:spPr>
          <a:xfrm>
            <a:off x="3352800" y="1447800"/>
            <a:ext cx="3276600" cy="1219200"/>
          </a:xfrm>
          <a:prstGeom prst="rect">
            <a:avLst/>
          </a:prstGeom>
          <a:noFill/>
        </p:spPr>
        <p:txBody>
          <a:bodyPr wrap="square" rtlCol="0">
            <a:prstTxWarp prst="textSlantDown">
              <a:avLst/>
            </a:prstTxWarp>
            <a:spAutoFit/>
          </a:bodyPr>
          <a:lstStyle/>
          <a:p>
            <a:r>
              <a:rPr lang="ru-RU" sz="2400" dirty="0" smtClean="0">
                <a:solidFill>
                  <a:srgbClr val="002060"/>
                </a:solidFill>
                <a:latin typeface="Monotype Corsiva" pitchFamily="66" charset="0"/>
              </a:rPr>
              <a:t>ОБУЧЕНИЕ В ДВИЖЕНИИ</a:t>
            </a:r>
            <a:endParaRPr lang="ru-RU" sz="2400" dirty="0">
              <a:solidFill>
                <a:srgbClr val="002060"/>
              </a:solidFill>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6172200" cy="8371523"/>
          </a:xfrm>
          <a:prstGeom prst="rect">
            <a:avLst/>
          </a:prstGeom>
          <a:noFill/>
        </p:spPr>
        <p:txBody>
          <a:bodyPr wrap="square" rtlCol="0">
            <a:spAutoFit/>
          </a:bodyPr>
          <a:lstStyle/>
          <a:p>
            <a:pPr algn="ctr"/>
            <a:r>
              <a:rPr lang="ru-RU" sz="2400" b="1" dirty="0" smtClean="0">
                <a:latin typeface="Monotype Corsiva" pitchFamily="66" charset="0"/>
              </a:rPr>
              <a:t>Пояснительная записка</a:t>
            </a:r>
            <a:endParaRPr lang="ru-RU" b="1" dirty="0" smtClean="0">
              <a:latin typeface="Monotype Corsiva" pitchFamily="66" charset="0"/>
            </a:endParaRPr>
          </a:p>
          <a:p>
            <a:pPr algn="ctr"/>
            <a:r>
              <a:rPr lang="ru-RU" sz="1600" dirty="0" smtClean="0">
                <a:latin typeface="Monotype Corsiva" pitchFamily="66" charset="0"/>
              </a:rPr>
              <a:t>Актуальность и просто жизненная необходимость обучения детей правилам дорожного движения несомненна. Статистика утверждает, что очень часто причиной дорожно-транспортных происшествий являются именно дети. Приводят к этому элементарное незнание основ правил дорожного движения и безучастное отношение взрослых к поведению детей на проезжей части. Избежать этих опасностей можно путем соответствующего воспитания и обучения ребенка с самого раннего возраста. Привычки, закреплённые в детстве, остаются на всю жизнь, поэтому изучение правил дорожного движения, является одной из главных задач на сегодняшний день. В сложной ситуации, при появлении опасности, взрослого человека иногда выручает инстинкт самосохранения, ловкость, быстрота реакции. К сожалению, малыши этими качествами обладают не в полной мере и, оказавшись в критической ситуации, теряются, не могут принять правильное решение, тем более, если они не знают правил уличного движения. Как рассказать дошкольникам о правилах дорожного движения? Как такую серьезную и жизненно важную информацию представить в доступной их пониманию форме и научить пользоваться ею в различных ситуациях? Конечно, в виде игры! Наш выбор пал на напольные подвижные игры. </a:t>
            </a:r>
          </a:p>
          <a:p>
            <a:pPr algn="ctr"/>
            <a:r>
              <a:rPr lang="ru-RU" sz="1600" dirty="0" smtClean="0">
                <a:latin typeface="Monotype Corsiva" pitchFamily="66" charset="0"/>
              </a:rPr>
              <a:t>Оказалось, что напольных подвижных игр, которые давали бы возможность обучать детей дошкольного возраста правилам дорожной безопасности, не усаживая их за стол – нет, точнее есть, но выбор их минимален, а правила их использования  рассчитаны на детей школьного возраста, которые уже имеют определенный «багаж» знаний по данной теме.</a:t>
            </a:r>
          </a:p>
          <a:p>
            <a:pPr algn="ctr"/>
            <a:r>
              <a:rPr lang="ru-RU" sz="1600" dirty="0" smtClean="0">
                <a:latin typeface="Monotype Corsiva" pitchFamily="66" charset="0"/>
              </a:rPr>
              <a:t>Таким образом, творческой группой педагогов МБДОУ «Детский сад «Светлячок» г.Строитель» были разработаны данные напольные подвижные игры.</a:t>
            </a:r>
          </a:p>
          <a:p>
            <a:pPr algn="ctr"/>
            <a:r>
              <a:rPr lang="ru-RU" sz="1600" dirty="0" smtClean="0">
                <a:latin typeface="Monotype Corsiva" pitchFamily="66" charset="0"/>
              </a:rPr>
              <a:t>Данная методическая разработка рассчитана на воспитанников ДОУ от младшего до старшего дошкольного возраста, направлена на формирование у дошкольников навыков безопасного поведения на улице и дорогах.</a:t>
            </a:r>
          </a:p>
          <a:p>
            <a:pPr algn="ctr"/>
            <a:endParaRPr lang="ru-RU" sz="1600" dirty="0" smtClean="0">
              <a:latin typeface="Monotype Corsiva" pitchFamily="66" charset="0"/>
            </a:endParaRPr>
          </a:p>
          <a:p>
            <a:pPr algn="ctr"/>
            <a:endParaRPr lang="ru-RU" sz="1600" dirty="0">
              <a:latin typeface="Monotype Corsiva" pitchFamily="66" charset="0"/>
            </a:endParaRPr>
          </a:p>
        </p:txBody>
      </p:sp>
      <p:pic>
        <p:nvPicPr>
          <p:cNvPr id="4" name="Picture 2" descr="C:\Users\Admin\Desktop\85953903.jpg"/>
          <p:cNvPicPr>
            <a:picLocks noChangeAspect="1" noChangeArrowheads="1"/>
          </p:cNvPicPr>
          <p:nvPr/>
        </p:nvPicPr>
        <p:blipFill>
          <a:blip r:embed="rId2" cstate="print"/>
          <a:srcRect r="1836"/>
          <a:stretch>
            <a:fillRect/>
          </a:stretch>
        </p:blipFill>
        <p:spPr bwMode="auto">
          <a:xfrm>
            <a:off x="152400" y="7696200"/>
            <a:ext cx="1371600" cy="134944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0"/>
            <a:ext cx="6248400" cy="8433078"/>
          </a:xfrm>
          <a:prstGeom prst="rect">
            <a:avLst/>
          </a:prstGeom>
          <a:noFill/>
        </p:spPr>
        <p:txBody>
          <a:bodyPr wrap="square" rtlCol="0">
            <a:spAutoFit/>
          </a:bodyPr>
          <a:lstStyle/>
          <a:p>
            <a:pPr algn="just"/>
            <a:endParaRPr lang="ru-RU" sz="1600" b="1" dirty="0" smtClean="0">
              <a:latin typeface="Monotype Corsiva" pitchFamily="66" charset="0"/>
            </a:endParaRPr>
          </a:p>
          <a:p>
            <a:pPr algn="ctr"/>
            <a:r>
              <a:rPr lang="ru-RU" sz="2000" b="1" dirty="0" smtClean="0">
                <a:latin typeface="Monotype Corsiva" pitchFamily="66" charset="0"/>
              </a:rPr>
              <a:t>НАПОЛЬНЫЕ  ПОДВИЖНЫЕ  ИГРЫ</a:t>
            </a:r>
            <a:endParaRPr lang="ru-RU" sz="2000" dirty="0" smtClean="0">
              <a:latin typeface="Monotype Corsiva" pitchFamily="66" charset="0"/>
            </a:endParaRPr>
          </a:p>
          <a:p>
            <a:pPr algn="ctr"/>
            <a:r>
              <a:rPr lang="ru-RU" sz="2000" dirty="0" smtClean="0">
                <a:latin typeface="Monotype Corsiva" pitchFamily="66" charset="0"/>
              </a:rPr>
              <a:t> </a:t>
            </a:r>
          </a:p>
          <a:p>
            <a:pPr algn="just"/>
            <a:r>
              <a:rPr lang="x-none" sz="1600" b="1" smtClean="0">
                <a:latin typeface="Monotype Corsiva" pitchFamily="66" charset="0"/>
              </a:rPr>
              <a:t>Подвижная игра </a:t>
            </a:r>
            <a:r>
              <a:rPr lang="x-none" sz="1600" smtClean="0">
                <a:latin typeface="Monotype Corsiva" pitchFamily="66" charset="0"/>
              </a:rPr>
              <a:t>— незаменимое средство пополнения ребен­ком знаний и представлений об окружающем мире, развития мыш­ления, смекалки, ловкости, сноровки, ценных морально-волевых качеств.</a:t>
            </a:r>
            <a:endParaRPr lang="ru-RU" sz="1600" dirty="0" smtClean="0">
              <a:latin typeface="Monotype Corsiva" pitchFamily="66" charset="0"/>
            </a:endParaRPr>
          </a:p>
          <a:p>
            <a:pPr algn="just"/>
            <a:r>
              <a:rPr lang="ru-RU" sz="1600" b="1" dirty="0" smtClean="0">
                <a:latin typeface="Monotype Corsiva" pitchFamily="66" charset="0"/>
              </a:rPr>
              <a:t>Напольная подвижная игра</a:t>
            </a:r>
            <a:r>
              <a:rPr lang="ru-RU" sz="1600" dirty="0" smtClean="0">
                <a:latin typeface="Monotype Corsiva" pitchFamily="66" charset="0"/>
              </a:rPr>
              <a:t> – подвижная игра, которая  организуется на игровом поле, располагающимся на полу.</a:t>
            </a:r>
          </a:p>
          <a:p>
            <a:pPr algn="just"/>
            <a:r>
              <a:rPr lang="ru-RU" sz="1600" b="1" dirty="0" smtClean="0">
                <a:latin typeface="Monotype Corsiva" pitchFamily="66" charset="0"/>
              </a:rPr>
              <a:t>Цель игр</a:t>
            </a:r>
            <a:r>
              <a:rPr lang="ru-RU" sz="1600" dirty="0" smtClean="0">
                <a:latin typeface="Monotype Corsiva" pitchFamily="66" charset="0"/>
              </a:rPr>
              <a:t> – сформировать у детей дошкольного возраста  навыки безопасного поведения на улицах и дороге посредством подвижных напольных игр.</a:t>
            </a:r>
          </a:p>
          <a:p>
            <a:pPr algn="just"/>
            <a:r>
              <a:rPr lang="ru-RU" sz="1600" b="1" dirty="0" smtClean="0">
                <a:latin typeface="Monotype Corsiva" pitchFamily="66" charset="0"/>
              </a:rPr>
              <a:t>Задачи:</a:t>
            </a:r>
            <a:endParaRPr lang="ru-RU" sz="1600" dirty="0" smtClean="0">
              <a:latin typeface="Monotype Corsiva" pitchFamily="66" charset="0"/>
            </a:endParaRPr>
          </a:p>
          <a:p>
            <a:pPr algn="just"/>
            <a:r>
              <a:rPr lang="ru-RU" sz="1600" dirty="0" smtClean="0">
                <a:latin typeface="Monotype Corsiva" pitchFamily="66" charset="0"/>
              </a:rPr>
              <a:t>-знакомить детей с  правилами дорожного движения в режиме «</a:t>
            </a:r>
            <a:r>
              <a:rPr lang="ru-RU" sz="1600" dirty="0" err="1" smtClean="0">
                <a:latin typeface="Monotype Corsiva" pitchFamily="66" charset="0"/>
              </a:rPr>
              <a:t>Я-пешеход</a:t>
            </a:r>
            <a:r>
              <a:rPr lang="ru-RU" sz="1600" dirty="0" smtClean="0">
                <a:latin typeface="Monotype Corsiva" pitchFamily="66" charset="0"/>
              </a:rPr>
              <a:t>»;</a:t>
            </a:r>
          </a:p>
          <a:p>
            <a:pPr algn="just"/>
            <a:r>
              <a:rPr lang="ru-RU" sz="1600" dirty="0" smtClean="0">
                <a:latin typeface="Monotype Corsiva" pitchFamily="66" charset="0"/>
              </a:rPr>
              <a:t>- формировать навыки правильного поведения на улице и дороге;</a:t>
            </a:r>
          </a:p>
          <a:p>
            <a:pPr algn="just"/>
            <a:r>
              <a:rPr lang="ru-RU" sz="1600" dirty="0" smtClean="0">
                <a:latin typeface="Monotype Corsiva" pitchFamily="66" charset="0"/>
              </a:rPr>
              <a:t>- формировать навыки применять полученные знания в реальной ситуации на дороге;</a:t>
            </a:r>
          </a:p>
          <a:p>
            <a:pPr algn="just" eaLnBrk="0" hangingPunct="0"/>
            <a:r>
              <a:rPr lang="ru-RU" sz="1600" dirty="0" smtClean="0">
                <a:latin typeface="Monotype Corsiva" pitchFamily="66" charset="0"/>
              </a:rPr>
              <a:t>- формировать предпосылки учебной деятельности (понимать взрослого, принимать учебную (игровую) задачу и самостоятельно ее выполнять);</a:t>
            </a:r>
          </a:p>
          <a:p>
            <a:pPr algn="just"/>
            <a:r>
              <a:rPr lang="ru-RU" sz="1600" dirty="0" smtClean="0">
                <a:latin typeface="Monotype Corsiva" pitchFamily="66" charset="0"/>
              </a:rPr>
              <a:t>- воспитывать уважительное отношение к участникам дорожного движения;</a:t>
            </a:r>
          </a:p>
          <a:p>
            <a:pPr algn="just"/>
            <a:r>
              <a:rPr lang="x-none" sz="1600" smtClean="0">
                <a:latin typeface="Monotype Corsiva" pitchFamily="66" charset="0"/>
              </a:rPr>
              <a:t>- формир</a:t>
            </a:r>
            <a:r>
              <a:rPr lang="ru-RU" sz="1600" dirty="0" err="1" smtClean="0">
                <a:latin typeface="Monotype Corsiva" pitchFamily="66" charset="0"/>
              </a:rPr>
              <a:t>овать</a:t>
            </a:r>
            <a:r>
              <a:rPr lang="x-none" sz="1600" smtClean="0">
                <a:latin typeface="Monotype Corsiva" pitchFamily="66" charset="0"/>
              </a:rPr>
              <a:t> двигательные умения и навыки, развива</a:t>
            </a:r>
            <a:r>
              <a:rPr lang="ru-RU" sz="1600" dirty="0" err="1" smtClean="0">
                <a:latin typeface="Monotype Corsiva" pitchFamily="66" charset="0"/>
              </a:rPr>
              <a:t>ть</a:t>
            </a:r>
            <a:r>
              <a:rPr lang="x-none" sz="1600" smtClean="0">
                <a:latin typeface="Monotype Corsiva" pitchFamily="66" charset="0"/>
              </a:rPr>
              <a:t> ориентировк</a:t>
            </a:r>
            <a:r>
              <a:rPr lang="ru-RU" sz="1600" dirty="0" smtClean="0">
                <a:latin typeface="Monotype Corsiva" pitchFamily="66" charset="0"/>
              </a:rPr>
              <a:t>у</a:t>
            </a:r>
            <a:r>
              <a:rPr lang="x-none" sz="1600" smtClean="0">
                <a:latin typeface="Monotype Corsiva" pitchFamily="66" charset="0"/>
              </a:rPr>
              <a:t> в пространстве</a:t>
            </a:r>
            <a:r>
              <a:rPr lang="ru-RU" sz="1600" dirty="0" smtClean="0">
                <a:latin typeface="Monotype Corsiva" pitchFamily="66" charset="0"/>
              </a:rPr>
              <a:t>;</a:t>
            </a:r>
          </a:p>
          <a:p>
            <a:pPr algn="just"/>
            <a:r>
              <a:rPr lang="ru-RU" sz="1600" dirty="0" smtClean="0">
                <a:latin typeface="Monotype Corsiva" pitchFamily="66" charset="0"/>
              </a:rPr>
              <a:t>-</a:t>
            </a:r>
            <a:r>
              <a:rPr lang="x-none" sz="1600" smtClean="0">
                <a:latin typeface="Monotype Corsiva" pitchFamily="66" charset="0"/>
              </a:rPr>
              <a:t>закрепля</a:t>
            </a:r>
            <a:r>
              <a:rPr lang="ru-RU" sz="1600" dirty="0" err="1" smtClean="0">
                <a:latin typeface="Monotype Corsiva" pitchFamily="66" charset="0"/>
              </a:rPr>
              <a:t>ть</a:t>
            </a:r>
            <a:r>
              <a:rPr lang="x-none" sz="1600" smtClean="0">
                <a:latin typeface="Monotype Corsiva" pitchFamily="66" charset="0"/>
              </a:rPr>
              <a:t> и совершенств</a:t>
            </a:r>
            <a:r>
              <a:rPr lang="ru-RU" sz="1600" dirty="0" err="1" smtClean="0">
                <a:latin typeface="Monotype Corsiva" pitchFamily="66" charset="0"/>
              </a:rPr>
              <a:t>овать</a:t>
            </a:r>
            <a:r>
              <a:rPr lang="x-none" sz="1600" smtClean="0">
                <a:latin typeface="Monotype Corsiva" pitchFamily="66" charset="0"/>
              </a:rPr>
              <a:t> навыки и умения действовать в непрерывно и подчас неожиданно меняющихся условиях, реагировать на них.</a:t>
            </a:r>
            <a:endParaRPr lang="ru-RU" sz="1600" dirty="0" smtClean="0">
              <a:latin typeface="Monotype Corsiva" pitchFamily="66" charset="0"/>
            </a:endParaRPr>
          </a:p>
          <a:p>
            <a:pPr algn="just"/>
            <a:endParaRPr lang="ru-RU" sz="1600" dirty="0" smtClean="0">
              <a:latin typeface="Monotype Corsiva" pitchFamily="66" charset="0"/>
            </a:endParaRPr>
          </a:p>
          <a:p>
            <a:pPr algn="just"/>
            <a:r>
              <a:rPr lang="ru-RU" sz="1600" dirty="0" smtClean="0">
                <a:latin typeface="Monotype Corsiva" pitchFamily="66" charset="0"/>
              </a:rPr>
              <a:t>	Все материалы, используемые в игре, являются экологически чистыми, безопасными, удобными и приятными на ощупь. Игровой материал (знаки, карточки) выполнен из ламинированной бумаги, игровое поле (3 шт.) - из  безопасной </a:t>
            </a:r>
            <a:r>
              <a:rPr lang="ru-RU" sz="1600" dirty="0" err="1" smtClean="0">
                <a:latin typeface="Monotype Corsiva" pitchFamily="66" charset="0"/>
              </a:rPr>
              <a:t>баннерной</a:t>
            </a:r>
            <a:r>
              <a:rPr lang="ru-RU" sz="1600" dirty="0" smtClean="0">
                <a:latin typeface="Monotype Corsiva" pitchFamily="66" charset="0"/>
              </a:rPr>
              <a:t> ткани с нанесением нетоксичной краски, игровой кубик - выполнен из высококачественного плотного эластичного поролона, фишки – кегли, из легкой пластмассы. Все материалы подвергаются обработке.</a:t>
            </a:r>
          </a:p>
          <a:p>
            <a:r>
              <a:rPr lang="ru-RU" dirty="0" smtClean="0"/>
              <a:t> </a:t>
            </a:r>
          </a:p>
          <a:p>
            <a:r>
              <a:rPr lang="ru-RU" dirty="0" smtClean="0"/>
              <a:t> </a:t>
            </a:r>
          </a:p>
          <a:p>
            <a:endParaRPr lang="ru-RU" dirty="0"/>
          </a:p>
        </p:txBody>
      </p:sp>
      <p:pic>
        <p:nvPicPr>
          <p:cNvPr id="4" name="Picture 2" descr="C:\Users\Admin\Desktop\85953903.jpg"/>
          <p:cNvPicPr>
            <a:picLocks noChangeAspect="1" noChangeArrowheads="1"/>
          </p:cNvPicPr>
          <p:nvPr/>
        </p:nvPicPr>
        <p:blipFill>
          <a:blip r:embed="rId2" cstate="print"/>
          <a:srcRect r="1836"/>
          <a:stretch>
            <a:fillRect/>
          </a:stretch>
        </p:blipFill>
        <p:spPr bwMode="auto">
          <a:xfrm>
            <a:off x="152399" y="7620000"/>
            <a:ext cx="1549027" cy="1524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Рисунок 3" descr="баннер 1"/>
          <p:cNvPicPr>
            <a:picLocks noChangeAspect="1" noChangeArrowheads="1"/>
          </p:cNvPicPr>
          <p:nvPr/>
        </p:nvPicPr>
        <p:blipFill>
          <a:blip r:embed="rId2"/>
          <a:srcRect/>
          <a:stretch>
            <a:fillRect/>
          </a:stretch>
        </p:blipFill>
        <p:spPr bwMode="auto">
          <a:xfrm>
            <a:off x="533400" y="3810000"/>
            <a:ext cx="5604906" cy="4210321"/>
          </a:xfrm>
          <a:prstGeom prst="rect">
            <a:avLst/>
          </a:prstGeom>
          <a:ln>
            <a:noFill/>
          </a:ln>
          <a:effectLst>
            <a:softEdge rad="112500"/>
          </a:effectLst>
        </p:spPr>
      </p:pic>
      <p:sp>
        <p:nvSpPr>
          <p:cNvPr id="6" name="TextBox 5"/>
          <p:cNvSpPr txBox="1"/>
          <p:nvPr/>
        </p:nvSpPr>
        <p:spPr>
          <a:xfrm>
            <a:off x="457200" y="228600"/>
            <a:ext cx="5791200" cy="2800767"/>
          </a:xfrm>
          <a:prstGeom prst="rect">
            <a:avLst/>
          </a:prstGeom>
          <a:noFill/>
        </p:spPr>
        <p:txBody>
          <a:bodyPr wrap="square" rtlCol="0">
            <a:spAutoFit/>
          </a:bodyPr>
          <a:lstStyle/>
          <a:p>
            <a:pPr algn="ctr"/>
            <a:r>
              <a:rPr lang="ru-RU" sz="3200" b="1" u="sng" dirty="0" smtClean="0">
                <a:solidFill>
                  <a:srgbClr val="002060"/>
                </a:solidFill>
                <a:latin typeface="Monotype Corsiva" pitchFamily="66" charset="0"/>
              </a:rPr>
              <a:t>ИГРОВОЕ ПОЛЕ  № 1.</a:t>
            </a:r>
          </a:p>
          <a:p>
            <a:pPr algn="ctr"/>
            <a:r>
              <a:rPr lang="ru-RU" sz="2400" b="1" dirty="0" smtClean="0">
                <a:solidFill>
                  <a:srgbClr val="002060"/>
                </a:solidFill>
                <a:latin typeface="Monotype Corsiva" pitchFamily="66" charset="0"/>
              </a:rPr>
              <a:t>РАСЧИТАНО  НА  ДЕТЕЙ С 3- Х  ЛЕТ</a:t>
            </a:r>
          </a:p>
          <a:p>
            <a:pPr algn="ctr"/>
            <a:r>
              <a:rPr lang="ru-RU" sz="2400" b="1" dirty="0" smtClean="0">
                <a:solidFill>
                  <a:srgbClr val="002060"/>
                </a:solidFill>
                <a:latin typeface="Monotype Corsiva" pitchFamily="66" charset="0"/>
              </a:rPr>
              <a:t>В  ДОПОЛНЕНИЕ  К  ПОЛЮ РАЗРАБОТАНЫ  ИГРАЛЬНЫЕ И СИГНАЛЬНЫЕ  КАРТОЧКИ</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КАРТОТЕКА  НАПОЛЬНЫХ ПОДВИЖНЫХ  ИГР </a:t>
            </a:r>
            <a:endParaRPr lang="ru-RU" sz="2400" b="1" dirty="0">
              <a:solidFill>
                <a:srgbClr val="002060"/>
              </a:solidFill>
              <a:latin typeface="Monotype Corsiva"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Рисунок 3" descr="баннер 1"/>
          <p:cNvPicPr>
            <a:picLocks noChangeAspect="1" noChangeArrowheads="1"/>
          </p:cNvPicPr>
          <p:nvPr/>
        </p:nvPicPr>
        <p:blipFill>
          <a:blip r:embed="rId2"/>
          <a:srcRect/>
          <a:stretch>
            <a:fillRect/>
          </a:stretch>
        </p:blipFill>
        <p:spPr bwMode="auto">
          <a:xfrm>
            <a:off x="533400" y="3810000"/>
            <a:ext cx="5604906" cy="4210321"/>
          </a:xfrm>
          <a:prstGeom prst="rect">
            <a:avLst/>
          </a:prstGeom>
          <a:ln>
            <a:noFill/>
          </a:ln>
          <a:effectLst>
            <a:softEdge rad="112500"/>
          </a:effectLst>
        </p:spPr>
      </p:pic>
      <p:sp>
        <p:nvSpPr>
          <p:cNvPr id="6" name="TextBox 5"/>
          <p:cNvSpPr txBox="1"/>
          <p:nvPr/>
        </p:nvSpPr>
        <p:spPr>
          <a:xfrm>
            <a:off x="457200" y="228600"/>
            <a:ext cx="5791200" cy="2800767"/>
          </a:xfrm>
          <a:prstGeom prst="rect">
            <a:avLst/>
          </a:prstGeom>
          <a:noFill/>
        </p:spPr>
        <p:txBody>
          <a:bodyPr wrap="square" rtlCol="0">
            <a:spAutoFit/>
          </a:bodyPr>
          <a:lstStyle/>
          <a:p>
            <a:pPr algn="ctr"/>
            <a:r>
              <a:rPr lang="ru-RU" sz="3200" b="1" u="sng" dirty="0" smtClean="0">
                <a:solidFill>
                  <a:srgbClr val="002060"/>
                </a:solidFill>
                <a:latin typeface="Monotype Corsiva" pitchFamily="66" charset="0"/>
              </a:rPr>
              <a:t>ИГРОВОЕ ПОЛЕ  № 1.</a:t>
            </a:r>
          </a:p>
          <a:p>
            <a:pPr algn="ctr"/>
            <a:r>
              <a:rPr lang="ru-RU" sz="2400" b="1" dirty="0" smtClean="0">
                <a:solidFill>
                  <a:srgbClr val="002060"/>
                </a:solidFill>
                <a:latin typeface="Monotype Corsiva" pitchFamily="66" charset="0"/>
              </a:rPr>
              <a:t>РАСЧИТАНО  НА  ДЕТЕЙ С 3- Х  ЛЕТ</a:t>
            </a:r>
          </a:p>
          <a:p>
            <a:pPr algn="ctr"/>
            <a:r>
              <a:rPr lang="ru-RU" sz="2400" b="1" dirty="0" smtClean="0">
                <a:solidFill>
                  <a:srgbClr val="002060"/>
                </a:solidFill>
                <a:latin typeface="Monotype Corsiva" pitchFamily="66" charset="0"/>
              </a:rPr>
              <a:t>В  ДОПОЛНЕНИЕ  К  ПОЛЮ РАЗРАБОТАНЫ  ИГРАЛЬНЫЕ И СИГНАЛЬНЫЕ  КАРТОЧКИ</a:t>
            </a:r>
            <a:br>
              <a:rPr lang="ru-RU" sz="2400" b="1" dirty="0" smtClean="0">
                <a:solidFill>
                  <a:srgbClr val="002060"/>
                </a:solidFill>
                <a:latin typeface="Monotype Corsiva" pitchFamily="66" charset="0"/>
              </a:rPr>
            </a:br>
            <a:r>
              <a:rPr lang="ru-RU" sz="2400" b="1" dirty="0" smtClean="0">
                <a:solidFill>
                  <a:srgbClr val="002060"/>
                </a:solidFill>
                <a:latin typeface="Monotype Corsiva" pitchFamily="66" charset="0"/>
              </a:rPr>
              <a:t>КАРТОТЕКА  НАПОЛЬНЫХ ПОДВИЖНЫХ  ИГР </a:t>
            </a:r>
            <a:endParaRPr lang="ru-RU" sz="2400" b="1" dirty="0">
              <a:solidFill>
                <a:srgbClr val="002060"/>
              </a:solidFill>
              <a:latin typeface="Monotype Corsiva"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81000" y="156924"/>
            <a:ext cx="5943600" cy="155427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chemeClr val="tx1"/>
              </a:solidFill>
              <a:effectLst/>
              <a:latin typeface="Calibri"/>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«Найди по образцу»</a:t>
            </a: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Цель</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Продолжать закреплять знания детей о дорожных знаках.</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Оборудовани</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е: игровое поле№1, игральные карточки (дорожные знаки).</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Ход игры</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воспитатель по кругу передает коробочку с дорожными знаками, дети, не глядя,  выбирают любой знак , называют его и «накрывают»  его на игровом поле.</a:t>
            </a:r>
          </a:p>
          <a:p>
            <a:pPr marL="0" marR="0" lvl="0" indent="449263" algn="ctr" defTabSz="914400" rtl="0" eaLnBrk="0" fontAlgn="base" latinLnBrk="0" hangingPunct="0">
              <a:lnSpc>
                <a:spcPct val="100000"/>
              </a:lnSpc>
              <a:spcBef>
                <a:spcPct val="0"/>
              </a:spcBef>
              <a:spcAft>
                <a:spcPct val="0"/>
              </a:spcAft>
              <a:buClrTx/>
              <a:buSzTx/>
              <a:buFontTx/>
              <a:buNone/>
              <a:tabLst/>
            </a:pPr>
            <a:endParaRPr lang="ru-RU" sz="1600" i="1" dirty="0" smtClean="0">
              <a:latin typeface="Monotype Corsiva" pitchFamily="66" charset="0"/>
              <a:ea typeface="Times New Roman" pitchFamily="18" charset="0"/>
              <a:cs typeface="Times New Roman" pitchFamily="18" charset="0"/>
            </a:endParaRPr>
          </a:p>
          <a:p>
            <a:pPr algn="ctr"/>
            <a:r>
              <a:rPr lang="ru-RU" sz="1600" b="1" i="1" dirty="0" smtClean="0">
                <a:latin typeface="Monotype Corsiva" pitchFamily="66" charset="0"/>
              </a:rPr>
              <a:t>«Какой знак спрятался»</a:t>
            </a:r>
          </a:p>
          <a:p>
            <a:pPr algn="ctr"/>
            <a:endParaRPr lang="ru-RU" sz="1600" dirty="0" smtClean="0">
              <a:latin typeface="Monotype Corsiva" pitchFamily="66" charset="0"/>
            </a:endParaRPr>
          </a:p>
          <a:p>
            <a:pPr algn="ctr"/>
            <a:r>
              <a:rPr lang="ru-RU" sz="1600" b="1" i="1" dirty="0" smtClean="0">
                <a:latin typeface="Monotype Corsiva" pitchFamily="66" charset="0"/>
              </a:rPr>
              <a:t>Цель:</a:t>
            </a:r>
            <a:r>
              <a:rPr lang="ru-RU" sz="1600" i="1" dirty="0" smtClean="0">
                <a:latin typeface="Monotype Corsiva" pitchFamily="66" charset="0"/>
              </a:rPr>
              <a:t> знакомить детей со знаками дорожного движения; развивать память, мышление, связную речь, зрительную память.</a:t>
            </a:r>
            <a:endParaRPr lang="ru-RU" sz="1600" dirty="0" smtClean="0">
              <a:latin typeface="Monotype Corsiva" pitchFamily="66" charset="0"/>
            </a:endParaRPr>
          </a:p>
          <a:p>
            <a:pPr algn="ctr"/>
            <a:r>
              <a:rPr lang="ru-RU" sz="1600" b="1" i="1" dirty="0" smtClean="0">
                <a:latin typeface="Monotype Corsiva" pitchFamily="66" charset="0"/>
              </a:rPr>
              <a:t>Оборудование:</a:t>
            </a:r>
            <a:r>
              <a:rPr lang="ru-RU" sz="1600" i="1" dirty="0" smtClean="0">
                <a:latin typeface="Monotype Corsiva" pitchFamily="66" charset="0"/>
              </a:rPr>
              <a:t> игровое поле №1, игровая – карточка (2 </a:t>
            </a:r>
            <a:r>
              <a:rPr lang="ru-RU" sz="1600" i="1" dirty="0" err="1" smtClean="0">
                <a:latin typeface="Monotype Corsiva" pitchFamily="66" charset="0"/>
              </a:rPr>
              <a:t>шт</a:t>
            </a:r>
            <a:r>
              <a:rPr lang="ru-RU" sz="1600" i="1" dirty="0" smtClean="0">
                <a:latin typeface="Monotype Corsiva" pitchFamily="66" charset="0"/>
              </a:rPr>
              <a:t>)</a:t>
            </a:r>
            <a:endParaRPr lang="ru-RU" sz="1600" dirty="0" smtClean="0">
              <a:latin typeface="Monotype Corsiva" pitchFamily="66" charset="0"/>
            </a:endParaRPr>
          </a:p>
          <a:p>
            <a:pPr algn="ctr"/>
            <a:r>
              <a:rPr lang="ru-RU" sz="1600" b="1" i="1" dirty="0" smtClean="0">
                <a:latin typeface="Monotype Corsiva" pitchFamily="66" charset="0"/>
              </a:rPr>
              <a:t>Ход игры:</a:t>
            </a:r>
            <a:r>
              <a:rPr lang="ru-RU" sz="1600" i="1" dirty="0" smtClean="0">
                <a:latin typeface="Monotype Corsiva" pitchFamily="66" charset="0"/>
              </a:rPr>
              <a:t> воспитатель раскладывает игровое поле, предлагает детям рассмотреть верхний ряд дорожных знаков, и запомнить их расположение. По сигналу дети закрывают глаза, воспитатель прячет с помощью игровой – карточки дорожный знак на поле. Задача детей, определить ,какой знак спрятался.</a:t>
            </a:r>
            <a:endParaRPr lang="ru-RU" sz="1600" dirty="0" smtClean="0">
              <a:latin typeface="Monotype Corsiva" pitchFamily="66"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lang="ru-RU" sz="1600" i="1" dirty="0" smtClean="0">
              <a:latin typeface="Monotype Corsiva" pitchFamily="66" charset="0"/>
              <a:ea typeface="Times New Roman" pitchFamily="18" charset="0"/>
              <a:cs typeface="Times New Roman" pitchFamily="18" charset="0"/>
            </a:endParaRPr>
          </a:p>
          <a:p>
            <a:pPr algn="ctr"/>
            <a:r>
              <a:rPr lang="ru-RU" sz="1600" b="1" i="1" dirty="0" smtClean="0">
                <a:latin typeface="Monotype Corsiva" pitchFamily="66" charset="0"/>
              </a:rPr>
              <a:t>«Часть и целое»</a:t>
            </a:r>
            <a:endParaRPr lang="ru-RU" sz="1600" dirty="0" smtClean="0">
              <a:latin typeface="Monotype Corsiva" pitchFamily="66" charset="0"/>
            </a:endParaRPr>
          </a:p>
          <a:p>
            <a:pPr algn="ctr"/>
            <a:r>
              <a:rPr lang="ru-RU" sz="1600" b="1" i="1" dirty="0" smtClean="0">
                <a:latin typeface="Monotype Corsiva" pitchFamily="66" charset="0"/>
              </a:rPr>
              <a:t> </a:t>
            </a:r>
            <a:endParaRPr lang="ru-RU" sz="1600" dirty="0" smtClean="0">
              <a:latin typeface="Monotype Corsiva" pitchFamily="66" charset="0"/>
            </a:endParaRPr>
          </a:p>
          <a:p>
            <a:pPr algn="ctr"/>
            <a:r>
              <a:rPr lang="ru-RU" sz="1600" b="1" i="1" dirty="0" smtClean="0">
                <a:latin typeface="Monotype Corsiva" pitchFamily="66" charset="0"/>
              </a:rPr>
              <a:t>Цель:</a:t>
            </a:r>
            <a:r>
              <a:rPr lang="ru-RU" sz="1600" i="1" dirty="0" smtClean="0">
                <a:latin typeface="Monotype Corsiva" pitchFamily="66" charset="0"/>
              </a:rPr>
              <a:t> закреплять умение различать дорожные знаки. Повторить названия дорожных знаков.</a:t>
            </a:r>
            <a:endParaRPr lang="ru-RU" sz="1600" dirty="0" smtClean="0">
              <a:latin typeface="Monotype Corsiva" pitchFamily="66" charset="0"/>
            </a:endParaRPr>
          </a:p>
          <a:p>
            <a:pPr algn="ctr"/>
            <a:r>
              <a:rPr lang="ru-RU" sz="1600" b="1" i="1" dirty="0" smtClean="0">
                <a:latin typeface="Monotype Corsiva" pitchFamily="66" charset="0"/>
              </a:rPr>
              <a:t>Оборудование</a:t>
            </a:r>
            <a:r>
              <a:rPr lang="ru-RU" sz="1600" i="1" dirty="0" smtClean="0">
                <a:latin typeface="Monotype Corsiva" pitchFamily="66" charset="0"/>
              </a:rPr>
              <a:t>: игровое поле №1, разрезные карточки с дорожными знаками.</a:t>
            </a:r>
            <a:endParaRPr lang="ru-RU" sz="1600" dirty="0" smtClean="0">
              <a:latin typeface="Monotype Corsiva" pitchFamily="66" charset="0"/>
            </a:endParaRPr>
          </a:p>
          <a:p>
            <a:pPr algn="ctr"/>
            <a:r>
              <a:rPr lang="ru-RU" sz="1600" b="1" i="1" dirty="0" smtClean="0">
                <a:latin typeface="Monotype Corsiva" pitchFamily="66" charset="0"/>
              </a:rPr>
              <a:t>Ход игры:</a:t>
            </a:r>
            <a:r>
              <a:rPr lang="ru-RU" sz="1600" i="1" dirty="0" smtClean="0">
                <a:latin typeface="Monotype Corsiva" pitchFamily="66" charset="0"/>
              </a:rPr>
              <a:t> На игровом поле изображены половинки дорожных знаков. Дети должны отыскать вторую половинку знака и распределить ее на свое место. Назвать знак и его предназначение.</a:t>
            </a:r>
            <a:endParaRPr lang="ru-RU" sz="1600" dirty="0" smtClean="0">
              <a:latin typeface="Monotype Corsiva" pitchFamily="66" charset="0"/>
            </a:endParaRPr>
          </a:p>
          <a:p>
            <a:pPr algn="ctr"/>
            <a:r>
              <a:rPr lang="ru-RU" sz="1600" i="1" dirty="0" smtClean="0">
                <a:latin typeface="Monotype Corsiva" pitchFamily="66" charset="0"/>
              </a:rPr>
              <a:t> </a:t>
            </a:r>
            <a:endParaRPr lang="ru-RU" sz="1600" dirty="0" smtClean="0">
              <a:latin typeface="Monotype Corsiva" pitchFamily="66" charset="0"/>
            </a:endParaRPr>
          </a:p>
          <a:p>
            <a:r>
              <a:rPr lang="ru-RU" sz="1400" i="1" dirty="0" smtClean="0"/>
              <a:t> </a:t>
            </a:r>
            <a:endParaRPr lang="ru-RU" sz="1400" dirty="0" smtClean="0"/>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C:\Users\Admin\Desktop\85953903.jpg"/>
          <p:cNvPicPr>
            <a:picLocks noChangeAspect="1" noChangeArrowheads="1"/>
          </p:cNvPicPr>
          <p:nvPr/>
        </p:nvPicPr>
        <p:blipFill>
          <a:blip r:embed="rId2" cstate="print"/>
          <a:srcRect r="1836"/>
          <a:stretch>
            <a:fillRect/>
          </a:stretch>
        </p:blipFill>
        <p:spPr bwMode="auto">
          <a:xfrm>
            <a:off x="152399" y="7620000"/>
            <a:ext cx="1549027" cy="1524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85953903.jpg"/>
          <p:cNvPicPr>
            <a:picLocks noChangeAspect="1" noChangeArrowheads="1"/>
          </p:cNvPicPr>
          <p:nvPr/>
        </p:nvPicPr>
        <p:blipFill>
          <a:blip r:embed="rId2" cstate="print"/>
          <a:srcRect r="1836"/>
          <a:stretch>
            <a:fillRect/>
          </a:stretch>
        </p:blipFill>
        <p:spPr bwMode="auto">
          <a:xfrm>
            <a:off x="152399" y="7620000"/>
            <a:ext cx="1549027" cy="1524000"/>
          </a:xfrm>
          <a:prstGeom prst="ellipse">
            <a:avLst/>
          </a:prstGeom>
          <a:ln>
            <a:noFill/>
          </a:ln>
          <a:effectLst>
            <a:softEdge rad="112500"/>
          </a:effectLst>
        </p:spPr>
      </p:pic>
      <p:sp>
        <p:nvSpPr>
          <p:cNvPr id="7169" name="Rectangle 1"/>
          <p:cNvSpPr>
            <a:spLocks noChangeArrowheads="1"/>
          </p:cNvSpPr>
          <p:nvPr/>
        </p:nvSpPr>
        <p:spPr bwMode="auto">
          <a:xfrm>
            <a:off x="0" y="0"/>
            <a:ext cx="6858000" cy="158812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«Собери знак»</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Цель: </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развивать умение различать дорожные знаки,</a:t>
            </a: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продолжать знакомить с названием дорожных знаков, развивать у детей логическое мышление, глазомер. </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Оборудование:</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игровое поле №1, разрезные знаки, </a:t>
            </a:r>
            <a:r>
              <a:rPr kumimoji="0" lang="ru-RU" sz="1600" b="0" i="1" u="none" strike="noStrike" cap="none" normalizeH="0" baseline="0" dirty="0" err="1" smtClean="0">
                <a:ln>
                  <a:noFill/>
                </a:ln>
                <a:solidFill>
                  <a:schemeClr val="tx1"/>
                </a:solidFill>
                <a:effectLst/>
                <a:latin typeface="Monotype Corsiva" pitchFamily="66" charset="0"/>
                <a:ea typeface="Times New Roman" pitchFamily="18" charset="0"/>
                <a:cs typeface="Times New Roman" pitchFamily="18" charset="0"/>
              </a:rPr>
              <a:t>игровая-карточка</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Ход игры</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воспитатель раскладывает игровое поле, и раздает детям половинки знаков.  Под музыкальное сопровождение дети двигаются. Воспитатель закрывает игровой – карточкой одну из половинок дорожного знака на поле. По окончанию музыкального сопровождения детям необходимо найти на игровом поле свою вторую половинку знака. </a:t>
            </a: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i="1" dirty="0" smtClean="0">
              <a:latin typeface="Monotype Corsiva" pitchFamily="66"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algn="ctr"/>
            <a:r>
              <a:rPr lang="ru-RU" b="1" i="1" dirty="0" smtClean="0">
                <a:latin typeface="Monotype Corsiva" pitchFamily="66" charset="0"/>
              </a:rPr>
              <a:t>«Сигналы светофора» (командная  игра)</a:t>
            </a:r>
            <a:endParaRPr lang="ru-RU" dirty="0" smtClean="0">
              <a:latin typeface="Monotype Corsiva" pitchFamily="66" charset="0"/>
            </a:endParaRPr>
          </a:p>
          <a:p>
            <a:pPr algn="ctr"/>
            <a:r>
              <a:rPr lang="ru-RU" sz="1600" b="1" i="1" dirty="0" smtClean="0">
                <a:latin typeface="Monotype Corsiva" pitchFamily="66" charset="0"/>
              </a:rPr>
              <a:t> </a:t>
            </a:r>
            <a:endParaRPr lang="ru-RU" sz="1600" dirty="0" smtClean="0">
              <a:latin typeface="Monotype Corsiva" pitchFamily="66" charset="0"/>
            </a:endParaRPr>
          </a:p>
          <a:p>
            <a:pPr algn="ctr"/>
            <a:r>
              <a:rPr lang="ru-RU" sz="1600" b="1" i="1" dirty="0" smtClean="0">
                <a:latin typeface="Monotype Corsiva" pitchFamily="66" charset="0"/>
              </a:rPr>
              <a:t>Цель: </a:t>
            </a:r>
            <a:r>
              <a:rPr lang="ru-RU" sz="1600" i="1" dirty="0" smtClean="0">
                <a:latin typeface="Monotype Corsiva" pitchFamily="66" charset="0"/>
              </a:rPr>
              <a:t>знакомить детей со значением светофора, с его сигналах.</a:t>
            </a:r>
            <a:endParaRPr lang="ru-RU" sz="1600" dirty="0" smtClean="0">
              <a:latin typeface="Monotype Corsiva" pitchFamily="66" charset="0"/>
            </a:endParaRPr>
          </a:p>
          <a:p>
            <a:pPr algn="ctr"/>
            <a:r>
              <a:rPr lang="ru-RU" sz="1600" b="1" i="1" dirty="0" smtClean="0">
                <a:latin typeface="Monotype Corsiva" pitchFamily="66" charset="0"/>
              </a:rPr>
              <a:t>Оборудование:</a:t>
            </a:r>
            <a:r>
              <a:rPr lang="ru-RU" sz="1600" i="1" dirty="0" smtClean="0">
                <a:latin typeface="Monotype Corsiva" pitchFamily="66" charset="0"/>
              </a:rPr>
              <a:t> игровое поле №1, сигнальные карточки (цветные кружки: красный, зеленый, желтый)</a:t>
            </a:r>
            <a:endParaRPr lang="ru-RU" sz="1600" dirty="0" smtClean="0">
              <a:latin typeface="Monotype Corsiva" pitchFamily="66" charset="0"/>
            </a:endParaRPr>
          </a:p>
          <a:p>
            <a:pPr algn="ctr"/>
            <a:r>
              <a:rPr lang="ru-RU" sz="1600" b="1" i="1" dirty="0" smtClean="0">
                <a:latin typeface="Monotype Corsiva" pitchFamily="66" charset="0"/>
              </a:rPr>
              <a:t>Ход игры:</a:t>
            </a:r>
            <a:r>
              <a:rPr lang="ru-RU" sz="1600" i="1" dirty="0" smtClean="0">
                <a:latin typeface="Monotype Corsiva" pitchFamily="66" charset="0"/>
              </a:rPr>
              <a:t> Дети делятся на две команды. Воспитатель раздает  детям кружки зеленого, желтого, красного цвета, и предлагает «зажечь» нужный цвет светофора на игровом поле по ходу ответов на загадку (кто быстрее и правильно «зажег» светофор зарабатывают очко. Победа назначается по количеству набранных знаков)</a:t>
            </a:r>
            <a:endParaRPr lang="ru-RU" sz="1600" dirty="0" smtClean="0">
              <a:latin typeface="Monotype Corsiva" pitchFamily="66" charset="0"/>
            </a:endParaRPr>
          </a:p>
          <a:p>
            <a:pPr algn="ctr"/>
            <a:r>
              <a:rPr lang="ru-RU" sz="1600" i="1" dirty="0" smtClean="0">
                <a:latin typeface="Monotype Corsiva" pitchFamily="66" charset="0"/>
              </a:rPr>
              <a:t>Значит, двигаться опасно!</a:t>
            </a:r>
            <a:endParaRPr lang="ru-RU" sz="1600" dirty="0" smtClean="0">
              <a:latin typeface="Monotype Corsiva" pitchFamily="66" charset="0"/>
            </a:endParaRPr>
          </a:p>
          <a:p>
            <a:pPr algn="ctr"/>
            <a:r>
              <a:rPr lang="ru-RU" sz="1600" i="1" dirty="0" smtClean="0">
                <a:latin typeface="Monotype Corsiva" pitchFamily="66" charset="0"/>
              </a:rPr>
              <a:t>Если цвет зажегся - …</a:t>
            </a:r>
            <a:endParaRPr lang="ru-RU" sz="1600" dirty="0" smtClean="0">
              <a:latin typeface="Monotype Corsiva" pitchFamily="66" charset="0"/>
            </a:endParaRPr>
          </a:p>
          <a:p>
            <a:pPr algn="ctr"/>
            <a:r>
              <a:rPr lang="ru-RU" sz="1600" i="1" dirty="0" smtClean="0">
                <a:latin typeface="Monotype Corsiva" pitchFamily="66" charset="0"/>
              </a:rPr>
              <a:t>Этот цвет нам говорит:</a:t>
            </a:r>
            <a:endParaRPr lang="ru-RU" sz="1600" dirty="0" smtClean="0">
              <a:latin typeface="Monotype Corsiva" pitchFamily="66" charset="0"/>
            </a:endParaRPr>
          </a:p>
          <a:p>
            <a:pPr algn="ctr"/>
            <a:r>
              <a:rPr lang="ru-RU" sz="1600" i="1" dirty="0" smtClean="0">
                <a:latin typeface="Monotype Corsiva" pitchFamily="66" charset="0"/>
              </a:rPr>
              <a:t>Пешеходам путь открыт!</a:t>
            </a:r>
            <a:endParaRPr lang="ru-RU" sz="1600" dirty="0" smtClean="0">
              <a:latin typeface="Monotype Corsiva" pitchFamily="66" charset="0"/>
            </a:endParaRPr>
          </a:p>
          <a:p>
            <a:pPr algn="ctr"/>
            <a:r>
              <a:rPr lang="ru-RU" sz="1600" i="1" dirty="0" smtClean="0">
                <a:latin typeface="Monotype Corsiva" pitchFamily="66" charset="0"/>
              </a:rPr>
              <a:t>Этот цвет – предупрежденье:</a:t>
            </a:r>
            <a:endParaRPr lang="ru-RU" sz="1600" dirty="0" smtClean="0">
              <a:latin typeface="Monotype Corsiva" pitchFamily="66" charset="0"/>
            </a:endParaRPr>
          </a:p>
          <a:p>
            <a:pPr algn="ctr"/>
            <a:r>
              <a:rPr lang="ru-RU" sz="1600" i="1" dirty="0" smtClean="0">
                <a:latin typeface="Monotype Corsiva" pitchFamily="66" charset="0"/>
              </a:rPr>
              <a:t>Жди сигнала для движенья.</a:t>
            </a:r>
            <a:endParaRPr lang="ru-RU" sz="1600" dirty="0" smtClean="0">
              <a:latin typeface="Monotype Corsiva" pitchFamily="66" charset="0"/>
            </a:endParaRPr>
          </a:p>
          <a:p>
            <a:pPr algn="ctr"/>
            <a:r>
              <a:rPr lang="ru-RU" sz="1600" i="1" dirty="0" smtClean="0">
                <a:latin typeface="Monotype Corsiva" pitchFamily="66" charset="0"/>
              </a:rPr>
              <a:t>Подведем итог, друзья!</a:t>
            </a:r>
            <a:endParaRPr lang="ru-RU" sz="1600" dirty="0" smtClean="0">
              <a:latin typeface="Monotype Corsiva" pitchFamily="66" charset="0"/>
            </a:endParaRPr>
          </a:p>
          <a:p>
            <a:pPr algn="ctr"/>
            <a:r>
              <a:rPr lang="ru-RU" sz="1600" i="1" dirty="0" smtClean="0">
                <a:latin typeface="Monotype Corsiva" pitchFamily="66" charset="0"/>
              </a:rPr>
              <a:t>Не забудем никогда </a:t>
            </a:r>
            <a:endParaRPr lang="ru-RU" sz="1600" dirty="0" smtClean="0">
              <a:latin typeface="Monotype Corsiva" pitchFamily="66" charset="0"/>
            </a:endParaRPr>
          </a:p>
          <a:p>
            <a:pPr algn="ctr"/>
            <a:r>
              <a:rPr lang="ru-RU" sz="1600" i="1" dirty="0" smtClean="0">
                <a:latin typeface="Monotype Corsiva" pitchFamily="66" charset="0"/>
              </a:rPr>
              <a:t>О чем говорят светофора «глаза»</a:t>
            </a:r>
            <a:endParaRPr lang="ru-RU" sz="1600" dirty="0" smtClean="0">
              <a:latin typeface="Monotype Corsiva" pitchFamily="66" charset="0"/>
            </a:endParaRPr>
          </a:p>
          <a:p>
            <a:pPr algn="ctr"/>
            <a:r>
              <a:rPr lang="ru-RU" sz="1600" i="1" dirty="0" smtClean="0">
                <a:latin typeface="Monotype Corsiva" pitchFamily="66" charset="0"/>
              </a:rPr>
              <a:t>… - Стой!</a:t>
            </a:r>
            <a:endParaRPr lang="ru-RU" sz="1600" dirty="0" smtClean="0">
              <a:latin typeface="Monotype Corsiva" pitchFamily="66" charset="0"/>
            </a:endParaRPr>
          </a:p>
          <a:p>
            <a:pPr algn="ctr"/>
            <a:r>
              <a:rPr lang="ru-RU" sz="1600" i="1" dirty="0" smtClean="0">
                <a:latin typeface="Monotype Corsiva" pitchFamily="66" charset="0"/>
              </a:rPr>
              <a:t>… - Жди!</a:t>
            </a:r>
            <a:endParaRPr lang="ru-RU" sz="1600" dirty="0" smtClean="0">
              <a:latin typeface="Monotype Corsiva" pitchFamily="66" charset="0"/>
            </a:endParaRPr>
          </a:p>
          <a:p>
            <a:pPr algn="ctr"/>
            <a:r>
              <a:rPr lang="ru-RU" sz="1600" i="1" dirty="0" smtClean="0">
                <a:latin typeface="Monotype Corsiva" pitchFamily="66" charset="0"/>
              </a:rPr>
              <a:t>Ну а этот цвет… иди!</a:t>
            </a:r>
            <a:endParaRPr lang="ru-RU" sz="1600" dirty="0" smtClean="0">
              <a:latin typeface="Monotype Corsiva" pitchFamily="66" charset="0"/>
            </a:endParaRPr>
          </a:p>
          <a:p>
            <a:pPr algn="ctr"/>
            <a:r>
              <a:rPr lang="ru-RU" sz="1600" i="1" dirty="0" smtClean="0">
                <a:latin typeface="Monotype Corsiva" pitchFamily="66" charset="0"/>
              </a:rPr>
              <a:t> </a:t>
            </a:r>
            <a:endParaRPr lang="ru-RU" sz="1600" dirty="0" smtClean="0">
              <a:latin typeface="Monotype Corsiva"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i="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85953903.jpg"/>
          <p:cNvPicPr>
            <a:picLocks noChangeAspect="1" noChangeArrowheads="1"/>
          </p:cNvPicPr>
          <p:nvPr/>
        </p:nvPicPr>
        <p:blipFill>
          <a:blip r:embed="rId2" cstate="print"/>
          <a:srcRect r="1836"/>
          <a:stretch>
            <a:fillRect/>
          </a:stretch>
        </p:blipFill>
        <p:spPr bwMode="auto">
          <a:xfrm>
            <a:off x="304800" y="7391400"/>
            <a:ext cx="1549027" cy="1524000"/>
          </a:xfrm>
          <a:prstGeom prst="ellipse">
            <a:avLst/>
          </a:prstGeom>
          <a:ln>
            <a:noFill/>
          </a:ln>
          <a:effectLst>
            <a:softEdge rad="112500"/>
          </a:effectLst>
        </p:spPr>
      </p:pic>
      <p:sp>
        <p:nvSpPr>
          <p:cNvPr id="6145" name="Rectangle 1"/>
          <p:cNvSpPr>
            <a:spLocks noChangeArrowheads="1"/>
          </p:cNvSpPr>
          <p:nvPr/>
        </p:nvSpPr>
        <p:spPr bwMode="auto">
          <a:xfrm>
            <a:off x="0" y="0"/>
            <a:ext cx="6858000" cy="8248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«Зажги светофор»</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Цель: </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продолжать знакомить детей со значением сигналов светофора,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учить правильно их располагать, развивать мелкую моторику внимание.</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Оборудование: </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игровое поле №1, цветные кружки (зеленого, красного, желтого цвета).</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Ход игры: </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воспитатель раздает детям цветные кружки, читает стихотворение об одном из сигналов светофора, дети на слух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определяют о каком цвете идет речь, и находят его на игровом поле.</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Если </a:t>
            </a: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свет горит</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Светофор нам говорит:</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-Стой на месте! Не иди!</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Ты немножко подожди.</a:t>
            </a:r>
            <a:endParaRPr lang="ru-RU" sz="1600" dirty="0" smtClean="0">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Ярко </a:t>
            </a:r>
            <a:r>
              <a:rPr kumimoji="0" lang="ru-RU" sz="1600" b="1"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цвет горит,</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-Приготовься говорит.</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Светофор предупреждает,</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Что он свет переключает.</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Он </a:t>
            </a:r>
            <a:r>
              <a:rPr lang="ru-RU" sz="1600" b="1" i="1" dirty="0" smtClean="0">
                <a:latin typeface="Monotype Corsiva" pitchFamily="66" charset="0"/>
                <a:ea typeface="Times New Roman" pitchFamily="18" charset="0"/>
                <a:cs typeface="Times New Roman" pitchFamily="18" charset="0"/>
              </a:rPr>
              <a:t>…</a:t>
            </a: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свет включил.</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Путь вперед нам разрешил.</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Все машины дружно ждут: </a:t>
            </a: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Дети с мамами идут!</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0" i="1" u="none" strike="noStrike" cap="none" normalizeH="0" baseline="0" dirty="0" smtClean="0">
              <a:ln>
                <a:noFill/>
              </a:ln>
              <a:solidFill>
                <a:schemeClr val="tx1"/>
              </a:solidFill>
              <a:effectLst/>
              <a:latin typeface="Monotype Corsiva" pitchFamily="66" charset="0"/>
              <a:cs typeface="Times New Roman" pitchFamily="18" charset="0"/>
            </a:endParaRPr>
          </a:p>
          <a:p>
            <a:pPr lvl="0" algn="ctr" fontAlgn="base">
              <a:spcBef>
                <a:spcPct val="0"/>
              </a:spcBef>
              <a:spcAft>
                <a:spcPct val="0"/>
              </a:spcAft>
            </a:pPr>
            <a:r>
              <a:rPr lang="ru-RU" sz="1600" b="1" i="1" dirty="0" smtClean="0">
                <a:ea typeface="Times New Roman" pitchFamily="18" charset="0"/>
                <a:cs typeface="Times New Roman" pitchFamily="18" charset="0"/>
              </a:rPr>
              <a:t>«</a:t>
            </a:r>
            <a:r>
              <a:rPr lang="ru-RU" sz="1600" b="1" i="1" dirty="0" smtClean="0">
                <a:latin typeface="Times New Roman" pitchFamily="18" charset="0"/>
                <a:ea typeface="Times New Roman" pitchFamily="18" charset="0"/>
                <a:cs typeface="Times New Roman" pitchFamily="18" charset="0"/>
              </a:rPr>
              <a:t>Угадай по описанию</a:t>
            </a:r>
            <a:r>
              <a:rPr lang="ru-RU" sz="1600" b="1" i="1" dirty="0" smtClean="0">
                <a:ea typeface="Times New Roman" pitchFamily="18" charset="0"/>
                <a:cs typeface="Times New Roman" pitchFamily="18" charset="0"/>
              </a:rPr>
              <a:t>»</a:t>
            </a:r>
          </a:p>
          <a:p>
            <a:pPr lvl="0" algn="ctr" fontAlgn="base">
              <a:spcBef>
                <a:spcPct val="0"/>
              </a:spcBef>
              <a:spcAft>
                <a:spcPct val="0"/>
              </a:spcAft>
            </a:pPr>
            <a:endParaRPr lang="ru-RU" sz="500" b="1" dirty="0" smtClean="0">
              <a:latin typeface="Arial" pitchFamily="34" charset="0"/>
              <a:cs typeface="Arial" pitchFamily="34" charset="0"/>
            </a:endParaRPr>
          </a:p>
          <a:p>
            <a:pPr lvl="0" algn="ctr" eaLnBrk="0" fontAlgn="base" hangingPunct="0">
              <a:spcBef>
                <a:spcPct val="0"/>
              </a:spcBef>
              <a:spcAft>
                <a:spcPct val="0"/>
              </a:spcAft>
            </a:pPr>
            <a:r>
              <a:rPr lang="ru-RU" sz="1600" b="1" i="1" dirty="0" smtClean="0">
                <a:latin typeface="Times New Roman" pitchFamily="18" charset="0"/>
                <a:ea typeface="Times New Roman" pitchFamily="18" charset="0"/>
                <a:cs typeface="Times New Roman" pitchFamily="18" charset="0"/>
              </a:rPr>
              <a:t>Цель</a:t>
            </a:r>
            <a:r>
              <a:rPr lang="ru-RU" sz="1600" i="1" dirty="0" smtClean="0">
                <a:latin typeface="Times New Roman" pitchFamily="18" charset="0"/>
                <a:ea typeface="Times New Roman" pitchFamily="18" charset="0"/>
                <a:cs typeface="Times New Roman" pitchFamily="18" charset="0"/>
              </a:rPr>
              <a:t>: продолжать знакомить детей с дорожными знаками. Развивать память, мышление, речь.</a:t>
            </a:r>
            <a:endParaRPr lang="ru-RU" sz="500" dirty="0" smtClean="0">
              <a:latin typeface="Arial" pitchFamily="34" charset="0"/>
              <a:cs typeface="Arial" pitchFamily="34" charset="0"/>
            </a:endParaRPr>
          </a:p>
          <a:p>
            <a:pPr lvl="0" algn="ctr" eaLnBrk="0" fontAlgn="base" hangingPunct="0">
              <a:spcBef>
                <a:spcPct val="0"/>
              </a:spcBef>
              <a:spcAft>
                <a:spcPct val="0"/>
              </a:spcAft>
            </a:pPr>
            <a:r>
              <a:rPr lang="ru-RU" sz="1600" b="1" i="1" dirty="0" smtClean="0">
                <a:latin typeface="Times New Roman" pitchFamily="18" charset="0"/>
                <a:ea typeface="Times New Roman" pitchFamily="18" charset="0"/>
                <a:cs typeface="Times New Roman" pitchFamily="18" charset="0"/>
              </a:rPr>
              <a:t>Оборудование</a:t>
            </a:r>
            <a:r>
              <a:rPr lang="ru-RU" sz="1600" i="1" dirty="0" smtClean="0">
                <a:latin typeface="Times New Roman" pitchFamily="18" charset="0"/>
                <a:ea typeface="Times New Roman" pitchFamily="18" charset="0"/>
                <a:cs typeface="Times New Roman" pitchFamily="18" charset="0"/>
              </a:rPr>
              <a:t>: игровое поле№1, карточки </a:t>
            </a:r>
            <a:r>
              <a:rPr lang="ru-RU" sz="1600" i="1" dirty="0" smtClean="0">
                <a:ea typeface="Times New Roman" pitchFamily="18" charset="0"/>
                <a:cs typeface="Times New Roman" pitchFamily="18" charset="0"/>
              </a:rPr>
              <a:t>«</a:t>
            </a:r>
            <a:r>
              <a:rPr lang="ru-RU" sz="1600" i="1" dirty="0" smtClean="0">
                <a:latin typeface="Times New Roman" pitchFamily="18" charset="0"/>
                <a:ea typeface="Times New Roman" pitchFamily="18" charset="0"/>
                <a:cs typeface="Times New Roman" pitchFamily="18" charset="0"/>
              </a:rPr>
              <a:t>Дорожные знаки</a:t>
            </a:r>
            <a:r>
              <a:rPr lang="ru-RU" sz="1600" i="1" dirty="0" smtClean="0">
                <a:ea typeface="Times New Roman" pitchFamily="18" charset="0"/>
                <a:cs typeface="Times New Roman" pitchFamily="18" charset="0"/>
              </a:rPr>
              <a:t>»</a:t>
            </a:r>
            <a:r>
              <a:rPr lang="ru-RU" sz="1600" i="1" dirty="0" smtClean="0">
                <a:latin typeface="Times New Roman" pitchFamily="18" charset="0"/>
                <a:ea typeface="Times New Roman" pitchFamily="18" charset="0"/>
                <a:cs typeface="Times New Roman" pitchFamily="18" charset="0"/>
              </a:rPr>
              <a:t>.</a:t>
            </a:r>
            <a:endParaRPr lang="ru-RU" sz="500" dirty="0" smtClean="0">
              <a:latin typeface="Arial" pitchFamily="34" charset="0"/>
              <a:cs typeface="Arial" pitchFamily="34" charset="0"/>
            </a:endParaRPr>
          </a:p>
          <a:p>
            <a:pPr lvl="0" algn="ctr" eaLnBrk="0" fontAlgn="base" hangingPunct="0">
              <a:spcBef>
                <a:spcPct val="0"/>
              </a:spcBef>
              <a:spcAft>
                <a:spcPct val="0"/>
              </a:spcAft>
            </a:pPr>
            <a:r>
              <a:rPr lang="ru-RU" sz="1600" b="1" i="1" dirty="0" smtClean="0">
                <a:latin typeface="Times New Roman" pitchFamily="18" charset="0"/>
                <a:ea typeface="Times New Roman" pitchFamily="18" charset="0"/>
                <a:cs typeface="Times New Roman" pitchFamily="18" charset="0"/>
              </a:rPr>
              <a:t>Ход игры: </a:t>
            </a:r>
            <a:r>
              <a:rPr lang="ru-RU" sz="1600" i="1" dirty="0" smtClean="0">
                <a:latin typeface="Times New Roman" pitchFamily="18" charset="0"/>
                <a:ea typeface="Times New Roman" pitchFamily="18" charset="0"/>
                <a:cs typeface="Times New Roman" pitchFamily="18" charset="0"/>
              </a:rPr>
              <a:t>перед детьми</a:t>
            </a:r>
            <a:r>
              <a:rPr lang="ru-RU" sz="1600" b="1" i="1" dirty="0" smtClean="0">
                <a:latin typeface="Times New Roman" pitchFamily="18" charset="0"/>
                <a:ea typeface="Times New Roman" pitchFamily="18" charset="0"/>
                <a:cs typeface="Times New Roman" pitchFamily="18" charset="0"/>
              </a:rPr>
              <a:t> </a:t>
            </a:r>
            <a:r>
              <a:rPr lang="ru-RU" sz="1600" i="1" dirty="0" smtClean="0">
                <a:latin typeface="Times New Roman" pitchFamily="18" charset="0"/>
                <a:ea typeface="Times New Roman" pitchFamily="18" charset="0"/>
                <a:cs typeface="Times New Roman" pitchFamily="18" charset="0"/>
              </a:rPr>
              <a:t>игровое поле № 1, воспитатель описывает детям дорожный знак (в произвольной форме, либо может прочитать уже знакомую детям загадку или стих), дети угадывают дорожный знак и кладут карточку на игровое поле.</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TotalTime>
  <Words>1951</Words>
  <PresentationFormat>Экран (4:3)</PresentationFormat>
  <Paragraphs>409</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74</cp:revision>
  <dcterms:created xsi:type="dcterms:W3CDTF">2021-02-03T06:48:42Z</dcterms:created>
  <dcterms:modified xsi:type="dcterms:W3CDTF">2021-03-29T10:40:53Z</dcterms:modified>
</cp:coreProperties>
</file>